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332" r:id="rId3"/>
    <p:sldId id="257" r:id="rId4"/>
    <p:sldId id="258" r:id="rId5"/>
    <p:sldId id="279" r:id="rId6"/>
    <p:sldId id="259" r:id="rId7"/>
    <p:sldId id="297" r:id="rId8"/>
    <p:sldId id="298" r:id="rId9"/>
    <p:sldId id="330" r:id="rId10"/>
    <p:sldId id="312" r:id="rId11"/>
    <p:sldId id="314" r:id="rId12"/>
    <p:sldId id="313" r:id="rId13"/>
    <p:sldId id="260" r:id="rId14"/>
    <p:sldId id="268" r:id="rId15"/>
    <p:sldId id="315" r:id="rId16"/>
    <p:sldId id="285" r:id="rId17"/>
    <p:sldId id="262" r:id="rId18"/>
    <p:sldId id="271" r:id="rId19"/>
    <p:sldId id="280" r:id="rId20"/>
    <p:sldId id="273" r:id="rId21"/>
    <p:sldId id="281" r:id="rId22"/>
    <p:sldId id="282" r:id="rId23"/>
    <p:sldId id="283" r:id="rId24"/>
    <p:sldId id="276" r:id="rId25"/>
    <p:sldId id="334" r:id="rId26"/>
    <p:sldId id="263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63C"/>
    <a:srgbClr val="E73D74"/>
    <a:srgbClr val="303234"/>
    <a:srgbClr val="F0F1F6"/>
    <a:srgbClr val="F3F7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81" d="100"/>
          <a:sy n="81" d="100"/>
        </p:scale>
        <p:origin x="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2FD1B-4F57-4604-A826-E6977A5273A0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8782F-7355-446D-8AA6-7648BFEFB6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out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11423642" y="561569"/>
            <a:ext cx="765030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712CA-AB2E-4812-874C-A6CB990E4211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ing-yellow/PTV_Group_factor_project/tree/master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44ABC2E-E232-4F4B-9932-56F794E425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5048"/>
            <a:ext cx="4265296" cy="28429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52090" y="578446"/>
            <a:ext cx="6731000" cy="172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MAFS 5210</a:t>
            </a:r>
          </a:p>
          <a:p>
            <a:pPr algn="ctr"/>
            <a:r>
              <a:rPr lang="en-US" altLang="zh-CN" sz="400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Project 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089082" y="3905368"/>
            <a:ext cx="3661410" cy="249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Team </a:t>
            </a:r>
            <a:r>
              <a:rPr lang="en-US" altLang="zh-CN" sz="2000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menber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:</a:t>
            </a:r>
          </a:p>
          <a:p>
            <a:pPr algn="ctr"/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  <a:sym typeface="Lato Regular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LAO, </a:t>
            </a:r>
            <a:r>
              <a:rPr lang="en-US" altLang="zh-CN" sz="20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ShengBo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20660636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ZHANG, </a:t>
            </a:r>
            <a:r>
              <a:rPr lang="en-US" altLang="zh-CN" sz="20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TianYu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20665571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WANG, </a:t>
            </a:r>
            <a:r>
              <a:rPr lang="en-US" altLang="zh-CN" sz="20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ZeHao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20636453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HUANG, Jian  20665844</a:t>
            </a:r>
          </a:p>
        </p:txBody>
      </p:sp>
      <p:sp>
        <p:nvSpPr>
          <p:cNvPr id="9" name="矩形: 圆角 1"/>
          <p:cNvSpPr/>
          <p:nvPr/>
        </p:nvSpPr>
        <p:spPr>
          <a:xfrm>
            <a:off x="4336732" y="2411619"/>
            <a:ext cx="3518535" cy="5297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endParaRPr lang="zh-CN" altLang="en-US" sz="1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65296" y="2446281"/>
            <a:ext cx="3305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Segoe UI Light" panose="020B0502040204020203" pitchFamily="34" charset="0"/>
                <a:ea typeface="MS PGothic" panose="020B0600070205080204" charset="-128"/>
                <a:cs typeface="Segoe UI Light" panose="020B0502040204020203" pitchFamily="34" charset="0"/>
                <a:sym typeface="Lato Regular" charset="0"/>
              </a:rPr>
              <a:t>    </a:t>
            </a:r>
            <a:r>
              <a:rPr lang="en-US" altLang="zh-CN" sz="2400" b="1" dirty="0"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PTV  Group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象 4">
                <a:hlinkClick r:id="" action="ppaction://ole?verb=0"/>
              </p:cNvPr>
              <p:cNvSpPr txBox="1"/>
              <p:nvPr/>
            </p:nvSpPr>
            <p:spPr>
              <a:xfrm>
                <a:off x="117699" y="2524415"/>
                <a:ext cx="11103324" cy="1351655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𝑝𝑡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𝑚𝑜𝑚𝑒𝑛𝑡𝑢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𝑡𝑢𝑟𝑛𝑜𝑣𝑒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𝑠𝑖𝑧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对象 4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99" y="2524415"/>
                <a:ext cx="11103324" cy="13516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2996080" y="1466633"/>
            <a:ext cx="68294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Fama-MacBeth regression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34925" y="4275814"/>
            <a:ext cx="981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Looking the p-value of the  βs , we can find whether the coefficients of each factor is significantly different form 0, which means if the factor is valid or not.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19505" y="311785"/>
            <a:ext cx="3422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Why factor works 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6095" y="4881880"/>
            <a:ext cx="68789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800" b="1" dirty="0" err="1"/>
              <a:t>Fama</a:t>
            </a:r>
            <a:r>
              <a:rPr lang="en-US" altLang="zh-CN" sz="2800" b="1" dirty="0" err="1"/>
              <a:t>-</a:t>
            </a:r>
            <a:r>
              <a:rPr sz="2800" b="1" dirty="0" err="1"/>
              <a:t>MacBeth</a:t>
            </a:r>
            <a:r>
              <a:rPr sz="2800" b="1" dirty="0"/>
              <a:t> </a:t>
            </a:r>
          </a:p>
          <a:p>
            <a:pPr algn="ctr"/>
            <a:r>
              <a:rPr lang="en-US" sz="2800" b="1" dirty="0"/>
              <a:t>Regression</a:t>
            </a:r>
            <a:r>
              <a:rPr sz="2800" b="1" dirty="0"/>
              <a:t> Summary</a:t>
            </a:r>
          </a:p>
        </p:txBody>
      </p:sp>
      <p:graphicFrame>
        <p:nvGraphicFramePr>
          <p:cNvPr id="8" name="表格 7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0375932"/>
              </p:ext>
            </p:extLst>
          </p:nvPr>
        </p:nvGraphicFramePr>
        <p:xfrm>
          <a:off x="6867339" y="634514"/>
          <a:ext cx="4399280" cy="5415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99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9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Dep. Variable:</a:t>
                      </a:r>
                      <a:endParaRPr lang="zh-CN" altLang="en-US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monthly_return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Estimator: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 dirty="0"/>
                        <a:t>FamaMacBeth</a:t>
                      </a:r>
                      <a:endParaRPr lang="zh-CN" altLang="en-US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No. Observations: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732193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Cov. Estimator: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Fama-MacBeth Standard Cov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 dirty="0"/>
                        <a:t>F-statistic:</a:t>
                      </a:r>
                      <a:endParaRPr lang="zh-CN" altLang="en-US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7.697e+04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Entities: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2469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5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Avg Obs: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296.55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Min Obs: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18.000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Max Obs: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942.00</a:t>
                      </a:r>
                      <a:endParaRPr lang="zh-CN" altLang="en-US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P-value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0.0000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Time periods: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384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Avg Obs: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1906.8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Min Obs: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127.00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 dirty="0"/>
                        <a:t>Max Obs:</a:t>
                      </a:r>
                      <a:endParaRPr lang="zh-CN" altLang="en-US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2469.0</a:t>
                      </a:r>
                      <a:endParaRPr lang="zh-CN" altLang="en-US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67823669"/>
              </p:ext>
            </p:extLst>
          </p:nvPr>
        </p:nvGraphicFramePr>
        <p:xfrm>
          <a:off x="1945685" y="1353185"/>
          <a:ext cx="4060352" cy="33324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6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R-squared: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0.3445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R-squared (Between):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0.6144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5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R-squared (Within):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0.3380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R-squared (Overall):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0.3445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Log-likelihood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5.44e+05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0.0000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Distribution: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F(5,732187)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F-statistic (robust):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3980.3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Distribution: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chi2(5)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119505" y="311785"/>
            <a:ext cx="3422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Why factor works 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56840" y="5135880"/>
            <a:ext cx="68789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/>
              <a:t>Parameter Estimates </a:t>
            </a:r>
            <a:r>
              <a:rPr lang="en-US" altLang="zh-CN" sz="2800" b="1"/>
              <a:t>for </a:t>
            </a:r>
          </a:p>
          <a:p>
            <a:pPr algn="ctr"/>
            <a:r>
              <a:rPr lang="zh-CN" altLang="en-US" sz="2800" b="1"/>
              <a:t>Fama-MacBeth regression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61708878"/>
              </p:ext>
            </p:extLst>
          </p:nvPr>
        </p:nvGraphicFramePr>
        <p:xfrm>
          <a:off x="858621" y="1647582"/>
          <a:ext cx="10934700" cy="29169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37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Parameter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Std. Err.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T-stat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P-value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Lower CI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Upper CI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const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-0.0192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0.0051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-3.7452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0.0002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-0.0293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-0.0092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8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ptv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-0.0002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9.814e-05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-2.4019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0.0163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-0.0004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-4.337e-05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momentum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0.0849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0.0015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57.446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0.0000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0.0820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0.0878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turnover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-0.0049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0.0003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-18.429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0.0000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-0.0054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-0.0044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size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8.88e-05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0.0003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0.2973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0.7662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-0.0005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0.0007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PE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0.0002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5.609e-05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4.0024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0.0001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0.0001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0.0003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119505" y="311785"/>
            <a:ext cx="3422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Why factor works 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80160"/>
            <a:ext cx="12192000" cy="42976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4457" y="1698171"/>
            <a:ext cx="11263086" cy="346165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rgbClr val="303234">
                <a:alpha val="10000"/>
              </a:srgbClr>
            </a:solidFill>
          </a:ln>
          <a:effectLst>
            <a:outerShdw blurRad="127000" sx="101000" sy="101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 rot="5400000">
            <a:off x="1883295" y="2602130"/>
            <a:ext cx="1918338" cy="1653740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75009" y="2831686"/>
            <a:ext cx="173491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7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84838" y="1886629"/>
            <a:ext cx="2115252" cy="3084742"/>
            <a:chOff x="1575832" y="2013792"/>
            <a:chExt cx="2115252" cy="3084742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3310742" y="2013792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3310742" y="2447406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1575832" y="4648591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766003" y="4439948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3741420" y="2493010"/>
            <a:ext cx="81978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Stock selection &amp; Portfolio calculation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22"/>
          <p:cNvSpPr/>
          <p:nvPr/>
        </p:nvSpPr>
        <p:spPr bwMode="auto">
          <a:xfrm>
            <a:off x="4376411" y="3411134"/>
            <a:ext cx="1633127" cy="1956465"/>
          </a:xfrm>
          <a:custGeom>
            <a:avLst/>
            <a:gdLst/>
            <a:ahLst/>
            <a:cxnLst>
              <a:cxn ang="0">
                <a:pos x="390" y="260"/>
              </a:cxn>
              <a:cxn ang="0">
                <a:pos x="390" y="467"/>
              </a:cxn>
              <a:cxn ang="0">
                <a:pos x="389" y="467"/>
              </a:cxn>
              <a:cxn ang="0">
                <a:pos x="113" y="353"/>
              </a:cxn>
              <a:cxn ang="0">
                <a:pos x="0" y="78"/>
              </a:cxn>
              <a:cxn ang="0">
                <a:pos x="0" y="77"/>
              </a:cxn>
              <a:cxn ang="0">
                <a:pos x="204" y="77"/>
              </a:cxn>
              <a:cxn ang="0">
                <a:pos x="208" y="77"/>
              </a:cxn>
              <a:cxn ang="0">
                <a:pos x="204" y="73"/>
              </a:cxn>
              <a:cxn ang="0">
                <a:pos x="191" y="43"/>
              </a:cxn>
              <a:cxn ang="0">
                <a:pos x="204" y="13"/>
              </a:cxn>
              <a:cxn ang="0">
                <a:pos x="234" y="0"/>
              </a:cxn>
              <a:cxn ang="0">
                <a:pos x="265" y="13"/>
              </a:cxn>
              <a:cxn ang="0">
                <a:pos x="277" y="43"/>
              </a:cxn>
              <a:cxn ang="0">
                <a:pos x="265" y="73"/>
              </a:cxn>
              <a:cxn ang="0">
                <a:pos x="261" y="77"/>
              </a:cxn>
              <a:cxn ang="0">
                <a:pos x="390" y="77"/>
              </a:cxn>
              <a:cxn ang="0">
                <a:pos x="390" y="200"/>
              </a:cxn>
              <a:cxn ang="0">
                <a:pos x="389" y="199"/>
              </a:cxn>
              <a:cxn ang="0">
                <a:pos x="359" y="186"/>
              </a:cxn>
              <a:cxn ang="0">
                <a:pos x="328" y="199"/>
              </a:cxn>
              <a:cxn ang="0">
                <a:pos x="316" y="229"/>
              </a:cxn>
              <a:cxn ang="0">
                <a:pos x="328" y="260"/>
              </a:cxn>
              <a:cxn ang="0">
                <a:pos x="359" y="272"/>
              </a:cxn>
              <a:cxn ang="0">
                <a:pos x="389" y="260"/>
              </a:cxn>
              <a:cxn ang="0">
                <a:pos x="390" y="260"/>
              </a:cxn>
            </a:cxnLst>
            <a:rect l="0" t="0" r="r" b="b"/>
            <a:pathLst>
              <a:path w="390" h="467">
                <a:moveTo>
                  <a:pt x="390" y="260"/>
                </a:moveTo>
                <a:cubicBezTo>
                  <a:pt x="390" y="467"/>
                  <a:pt x="390" y="467"/>
                  <a:pt x="390" y="467"/>
                </a:cubicBezTo>
                <a:cubicBezTo>
                  <a:pt x="390" y="467"/>
                  <a:pt x="389" y="467"/>
                  <a:pt x="389" y="467"/>
                </a:cubicBezTo>
                <a:cubicBezTo>
                  <a:pt x="281" y="467"/>
                  <a:pt x="190" y="429"/>
                  <a:pt x="113" y="353"/>
                </a:cubicBezTo>
                <a:cubicBezTo>
                  <a:pt x="38" y="277"/>
                  <a:pt x="0" y="186"/>
                  <a:pt x="0" y="78"/>
                </a:cubicBezTo>
                <a:cubicBezTo>
                  <a:pt x="0" y="78"/>
                  <a:pt x="0" y="77"/>
                  <a:pt x="0" y="77"/>
                </a:cubicBezTo>
                <a:cubicBezTo>
                  <a:pt x="204" y="77"/>
                  <a:pt x="204" y="77"/>
                  <a:pt x="204" y="77"/>
                </a:cubicBezTo>
                <a:cubicBezTo>
                  <a:pt x="208" y="77"/>
                  <a:pt x="208" y="77"/>
                  <a:pt x="208" y="77"/>
                </a:cubicBezTo>
                <a:cubicBezTo>
                  <a:pt x="207" y="76"/>
                  <a:pt x="205" y="75"/>
                  <a:pt x="204" y="73"/>
                </a:cubicBezTo>
                <a:cubicBezTo>
                  <a:pt x="196" y="65"/>
                  <a:pt x="191" y="55"/>
                  <a:pt x="191" y="43"/>
                </a:cubicBezTo>
                <a:cubicBezTo>
                  <a:pt x="191" y="31"/>
                  <a:pt x="196" y="21"/>
                  <a:pt x="204" y="13"/>
                </a:cubicBezTo>
                <a:cubicBezTo>
                  <a:pt x="212" y="4"/>
                  <a:pt x="223" y="0"/>
                  <a:pt x="234" y="0"/>
                </a:cubicBezTo>
                <a:cubicBezTo>
                  <a:pt x="246" y="0"/>
                  <a:pt x="256" y="4"/>
                  <a:pt x="265" y="13"/>
                </a:cubicBezTo>
                <a:cubicBezTo>
                  <a:pt x="273" y="21"/>
                  <a:pt x="277" y="31"/>
                  <a:pt x="277" y="43"/>
                </a:cubicBezTo>
                <a:cubicBezTo>
                  <a:pt x="277" y="55"/>
                  <a:pt x="273" y="65"/>
                  <a:pt x="265" y="73"/>
                </a:cubicBezTo>
                <a:cubicBezTo>
                  <a:pt x="263" y="75"/>
                  <a:pt x="262" y="76"/>
                  <a:pt x="261" y="77"/>
                </a:cubicBezTo>
                <a:cubicBezTo>
                  <a:pt x="390" y="77"/>
                  <a:pt x="390" y="77"/>
                  <a:pt x="390" y="77"/>
                </a:cubicBezTo>
                <a:cubicBezTo>
                  <a:pt x="390" y="200"/>
                  <a:pt x="390" y="200"/>
                  <a:pt x="390" y="200"/>
                </a:cubicBezTo>
                <a:cubicBezTo>
                  <a:pt x="390" y="200"/>
                  <a:pt x="389" y="199"/>
                  <a:pt x="389" y="199"/>
                </a:cubicBezTo>
                <a:cubicBezTo>
                  <a:pt x="381" y="191"/>
                  <a:pt x="370" y="186"/>
                  <a:pt x="359" y="186"/>
                </a:cubicBezTo>
                <a:cubicBezTo>
                  <a:pt x="347" y="186"/>
                  <a:pt x="337" y="191"/>
                  <a:pt x="328" y="199"/>
                </a:cubicBezTo>
                <a:cubicBezTo>
                  <a:pt x="320" y="207"/>
                  <a:pt x="316" y="218"/>
                  <a:pt x="316" y="229"/>
                </a:cubicBezTo>
                <a:cubicBezTo>
                  <a:pt x="316" y="241"/>
                  <a:pt x="320" y="251"/>
                  <a:pt x="328" y="260"/>
                </a:cubicBezTo>
                <a:cubicBezTo>
                  <a:pt x="337" y="268"/>
                  <a:pt x="347" y="272"/>
                  <a:pt x="359" y="272"/>
                </a:cubicBezTo>
                <a:cubicBezTo>
                  <a:pt x="370" y="272"/>
                  <a:pt x="381" y="268"/>
                  <a:pt x="389" y="260"/>
                </a:cubicBezTo>
                <a:lnTo>
                  <a:pt x="390" y="260"/>
                </a:ln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19050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24"/>
          <p:cNvSpPr/>
          <p:nvPr/>
        </p:nvSpPr>
        <p:spPr bwMode="auto">
          <a:xfrm>
            <a:off x="4376411" y="2108651"/>
            <a:ext cx="1938197" cy="1625820"/>
          </a:xfrm>
          <a:custGeom>
            <a:avLst/>
            <a:gdLst/>
            <a:ahLst/>
            <a:cxnLst>
              <a:cxn ang="0">
                <a:pos x="204" y="388"/>
              </a:cxn>
              <a:cxn ang="0">
                <a:pos x="0" y="388"/>
              </a:cxn>
              <a:cxn ang="0">
                <a:pos x="113" y="114"/>
              </a:cxn>
              <a:cxn ang="0">
                <a:pos x="389" y="0"/>
              </a:cxn>
              <a:cxn ang="0">
                <a:pos x="390" y="0"/>
              </a:cxn>
              <a:cxn ang="0">
                <a:pos x="390" y="203"/>
              </a:cxn>
              <a:cxn ang="0">
                <a:pos x="420" y="191"/>
              </a:cxn>
              <a:cxn ang="0">
                <a:pos x="450" y="203"/>
              </a:cxn>
              <a:cxn ang="0">
                <a:pos x="463" y="234"/>
              </a:cxn>
              <a:cxn ang="0">
                <a:pos x="450" y="264"/>
              </a:cxn>
              <a:cxn ang="0">
                <a:pos x="420" y="277"/>
              </a:cxn>
              <a:cxn ang="0">
                <a:pos x="390" y="265"/>
              </a:cxn>
              <a:cxn ang="0">
                <a:pos x="390" y="388"/>
              </a:cxn>
              <a:cxn ang="0">
                <a:pos x="261" y="388"/>
              </a:cxn>
              <a:cxn ang="0">
                <a:pos x="265" y="384"/>
              </a:cxn>
              <a:cxn ang="0">
                <a:pos x="277" y="354"/>
              </a:cxn>
              <a:cxn ang="0">
                <a:pos x="265" y="324"/>
              </a:cxn>
              <a:cxn ang="0">
                <a:pos x="234" y="311"/>
              </a:cxn>
              <a:cxn ang="0">
                <a:pos x="204" y="324"/>
              </a:cxn>
              <a:cxn ang="0">
                <a:pos x="191" y="354"/>
              </a:cxn>
              <a:cxn ang="0">
                <a:pos x="204" y="384"/>
              </a:cxn>
              <a:cxn ang="0">
                <a:pos x="204" y="388"/>
              </a:cxn>
            </a:cxnLst>
            <a:rect l="0" t="0" r="r" b="b"/>
            <a:pathLst>
              <a:path w="463" h="388">
                <a:moveTo>
                  <a:pt x="204" y="388"/>
                </a:moveTo>
                <a:cubicBezTo>
                  <a:pt x="0" y="388"/>
                  <a:pt x="0" y="388"/>
                  <a:pt x="0" y="388"/>
                </a:cubicBezTo>
                <a:cubicBezTo>
                  <a:pt x="0" y="281"/>
                  <a:pt x="38" y="189"/>
                  <a:pt x="113" y="114"/>
                </a:cubicBezTo>
                <a:cubicBezTo>
                  <a:pt x="190" y="38"/>
                  <a:pt x="281" y="0"/>
                  <a:pt x="389" y="0"/>
                </a:cubicBezTo>
                <a:cubicBezTo>
                  <a:pt x="389" y="0"/>
                  <a:pt x="390" y="0"/>
                  <a:pt x="390" y="0"/>
                </a:cubicBezTo>
                <a:cubicBezTo>
                  <a:pt x="390" y="203"/>
                  <a:pt x="390" y="203"/>
                  <a:pt x="390" y="203"/>
                </a:cubicBezTo>
                <a:cubicBezTo>
                  <a:pt x="398" y="195"/>
                  <a:pt x="408" y="191"/>
                  <a:pt x="420" y="191"/>
                </a:cubicBezTo>
                <a:cubicBezTo>
                  <a:pt x="431" y="191"/>
                  <a:pt x="442" y="195"/>
                  <a:pt x="450" y="203"/>
                </a:cubicBezTo>
                <a:cubicBezTo>
                  <a:pt x="458" y="212"/>
                  <a:pt x="463" y="222"/>
                  <a:pt x="463" y="234"/>
                </a:cubicBezTo>
                <a:cubicBezTo>
                  <a:pt x="463" y="246"/>
                  <a:pt x="458" y="256"/>
                  <a:pt x="450" y="264"/>
                </a:cubicBezTo>
                <a:cubicBezTo>
                  <a:pt x="442" y="273"/>
                  <a:pt x="431" y="277"/>
                  <a:pt x="420" y="277"/>
                </a:cubicBezTo>
                <a:cubicBezTo>
                  <a:pt x="408" y="277"/>
                  <a:pt x="398" y="273"/>
                  <a:pt x="390" y="265"/>
                </a:cubicBezTo>
                <a:cubicBezTo>
                  <a:pt x="390" y="388"/>
                  <a:pt x="390" y="388"/>
                  <a:pt x="390" y="388"/>
                </a:cubicBezTo>
                <a:cubicBezTo>
                  <a:pt x="261" y="388"/>
                  <a:pt x="261" y="388"/>
                  <a:pt x="261" y="388"/>
                </a:cubicBezTo>
                <a:cubicBezTo>
                  <a:pt x="262" y="387"/>
                  <a:pt x="263" y="386"/>
                  <a:pt x="265" y="384"/>
                </a:cubicBezTo>
                <a:cubicBezTo>
                  <a:pt x="273" y="376"/>
                  <a:pt x="277" y="366"/>
                  <a:pt x="277" y="354"/>
                </a:cubicBezTo>
                <a:cubicBezTo>
                  <a:pt x="277" y="342"/>
                  <a:pt x="273" y="332"/>
                  <a:pt x="265" y="324"/>
                </a:cubicBezTo>
                <a:cubicBezTo>
                  <a:pt x="256" y="315"/>
                  <a:pt x="246" y="311"/>
                  <a:pt x="234" y="311"/>
                </a:cubicBezTo>
                <a:cubicBezTo>
                  <a:pt x="223" y="311"/>
                  <a:pt x="212" y="315"/>
                  <a:pt x="204" y="324"/>
                </a:cubicBezTo>
                <a:cubicBezTo>
                  <a:pt x="196" y="332"/>
                  <a:pt x="191" y="342"/>
                  <a:pt x="191" y="354"/>
                </a:cubicBezTo>
                <a:cubicBezTo>
                  <a:pt x="191" y="366"/>
                  <a:pt x="196" y="376"/>
                  <a:pt x="204" y="384"/>
                </a:cubicBezTo>
                <a:lnTo>
                  <a:pt x="204" y="388"/>
                </a:ln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19050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25"/>
          <p:cNvSpPr/>
          <p:nvPr/>
        </p:nvSpPr>
        <p:spPr bwMode="auto">
          <a:xfrm>
            <a:off x="5958103" y="2091506"/>
            <a:ext cx="1623994" cy="1943677"/>
          </a:xfrm>
          <a:custGeom>
            <a:avLst/>
            <a:gdLst/>
            <a:ahLst/>
            <a:cxnLst>
              <a:cxn ang="0">
                <a:pos x="388" y="388"/>
              </a:cxn>
              <a:cxn ang="0">
                <a:pos x="182" y="388"/>
              </a:cxn>
              <a:cxn ang="0">
                <a:pos x="179" y="388"/>
              </a:cxn>
              <a:cxn ang="0">
                <a:pos x="182" y="391"/>
              </a:cxn>
              <a:cxn ang="0">
                <a:pos x="195" y="421"/>
              </a:cxn>
              <a:cxn ang="0">
                <a:pos x="182" y="452"/>
              </a:cxn>
              <a:cxn ang="0">
                <a:pos x="152" y="464"/>
              </a:cxn>
              <a:cxn ang="0">
                <a:pos x="122" y="452"/>
              </a:cxn>
              <a:cxn ang="0">
                <a:pos x="109" y="421"/>
              </a:cxn>
              <a:cxn ang="0">
                <a:pos x="122" y="391"/>
              </a:cxn>
              <a:cxn ang="0">
                <a:pos x="125" y="388"/>
              </a:cxn>
              <a:cxn ang="0">
                <a:pos x="0" y="388"/>
              </a:cxn>
              <a:cxn ang="0">
                <a:pos x="0" y="265"/>
              </a:cxn>
              <a:cxn ang="0">
                <a:pos x="30" y="277"/>
              </a:cxn>
              <a:cxn ang="0">
                <a:pos x="60" y="264"/>
              </a:cxn>
              <a:cxn ang="0">
                <a:pos x="73" y="234"/>
              </a:cxn>
              <a:cxn ang="0">
                <a:pos x="60" y="203"/>
              </a:cxn>
              <a:cxn ang="0">
                <a:pos x="30" y="191"/>
              </a:cxn>
              <a:cxn ang="0">
                <a:pos x="0" y="203"/>
              </a:cxn>
              <a:cxn ang="0">
                <a:pos x="0" y="0"/>
              </a:cxn>
              <a:cxn ang="0">
                <a:pos x="274" y="114"/>
              </a:cxn>
              <a:cxn ang="0">
                <a:pos x="388" y="388"/>
              </a:cxn>
            </a:cxnLst>
            <a:rect l="0" t="0" r="r" b="b"/>
            <a:pathLst>
              <a:path w="388" h="464">
                <a:moveTo>
                  <a:pt x="388" y="388"/>
                </a:moveTo>
                <a:cubicBezTo>
                  <a:pt x="182" y="388"/>
                  <a:pt x="182" y="388"/>
                  <a:pt x="182" y="388"/>
                </a:cubicBezTo>
                <a:cubicBezTo>
                  <a:pt x="179" y="388"/>
                  <a:pt x="179" y="388"/>
                  <a:pt x="179" y="388"/>
                </a:cubicBezTo>
                <a:cubicBezTo>
                  <a:pt x="180" y="389"/>
                  <a:pt x="181" y="390"/>
                  <a:pt x="182" y="391"/>
                </a:cubicBezTo>
                <a:cubicBezTo>
                  <a:pt x="191" y="399"/>
                  <a:pt x="195" y="409"/>
                  <a:pt x="195" y="421"/>
                </a:cubicBezTo>
                <a:cubicBezTo>
                  <a:pt x="195" y="433"/>
                  <a:pt x="191" y="443"/>
                  <a:pt x="182" y="452"/>
                </a:cubicBezTo>
                <a:cubicBezTo>
                  <a:pt x="174" y="460"/>
                  <a:pt x="164" y="464"/>
                  <a:pt x="152" y="464"/>
                </a:cubicBezTo>
                <a:cubicBezTo>
                  <a:pt x="140" y="464"/>
                  <a:pt x="130" y="460"/>
                  <a:pt x="122" y="452"/>
                </a:cubicBezTo>
                <a:cubicBezTo>
                  <a:pt x="113" y="443"/>
                  <a:pt x="109" y="433"/>
                  <a:pt x="109" y="421"/>
                </a:cubicBezTo>
                <a:cubicBezTo>
                  <a:pt x="109" y="409"/>
                  <a:pt x="113" y="399"/>
                  <a:pt x="122" y="391"/>
                </a:cubicBezTo>
                <a:cubicBezTo>
                  <a:pt x="123" y="390"/>
                  <a:pt x="124" y="389"/>
                  <a:pt x="125" y="388"/>
                </a:cubicBezTo>
                <a:cubicBezTo>
                  <a:pt x="0" y="388"/>
                  <a:pt x="0" y="388"/>
                  <a:pt x="0" y="388"/>
                </a:cubicBezTo>
                <a:cubicBezTo>
                  <a:pt x="0" y="265"/>
                  <a:pt x="0" y="265"/>
                  <a:pt x="0" y="265"/>
                </a:cubicBezTo>
                <a:cubicBezTo>
                  <a:pt x="8" y="273"/>
                  <a:pt x="18" y="277"/>
                  <a:pt x="30" y="277"/>
                </a:cubicBezTo>
                <a:cubicBezTo>
                  <a:pt x="41" y="277"/>
                  <a:pt x="52" y="273"/>
                  <a:pt x="60" y="264"/>
                </a:cubicBezTo>
                <a:cubicBezTo>
                  <a:pt x="68" y="256"/>
                  <a:pt x="73" y="246"/>
                  <a:pt x="73" y="234"/>
                </a:cubicBezTo>
                <a:cubicBezTo>
                  <a:pt x="73" y="222"/>
                  <a:pt x="68" y="212"/>
                  <a:pt x="60" y="203"/>
                </a:cubicBezTo>
                <a:cubicBezTo>
                  <a:pt x="52" y="195"/>
                  <a:pt x="41" y="191"/>
                  <a:pt x="30" y="191"/>
                </a:cubicBezTo>
                <a:cubicBezTo>
                  <a:pt x="18" y="191"/>
                  <a:pt x="8" y="195"/>
                  <a:pt x="0" y="203"/>
                </a:cubicBezTo>
                <a:cubicBezTo>
                  <a:pt x="0" y="0"/>
                  <a:pt x="0" y="0"/>
                  <a:pt x="0" y="0"/>
                </a:cubicBezTo>
                <a:cubicBezTo>
                  <a:pt x="107" y="0"/>
                  <a:pt x="198" y="38"/>
                  <a:pt x="274" y="114"/>
                </a:cubicBezTo>
                <a:cubicBezTo>
                  <a:pt x="350" y="189"/>
                  <a:pt x="388" y="281"/>
                  <a:pt x="388" y="388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19050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26"/>
          <p:cNvSpPr/>
          <p:nvPr/>
        </p:nvSpPr>
        <p:spPr bwMode="auto">
          <a:xfrm>
            <a:off x="5647553" y="3717326"/>
            <a:ext cx="1934544" cy="1633127"/>
          </a:xfrm>
          <a:custGeom>
            <a:avLst/>
            <a:gdLst/>
            <a:ahLst/>
            <a:cxnLst>
              <a:cxn ang="0">
                <a:pos x="256" y="3"/>
              </a:cxn>
              <a:cxn ang="0">
                <a:pos x="256" y="0"/>
              </a:cxn>
              <a:cxn ang="0">
                <a:pos x="462" y="0"/>
              </a:cxn>
              <a:cxn ang="0">
                <a:pos x="462" y="1"/>
              </a:cxn>
              <a:cxn ang="0">
                <a:pos x="348" y="276"/>
              </a:cxn>
              <a:cxn ang="0">
                <a:pos x="74" y="390"/>
              </a:cxn>
              <a:cxn ang="0">
                <a:pos x="74" y="183"/>
              </a:cxn>
              <a:cxn ang="0">
                <a:pos x="74" y="182"/>
              </a:cxn>
              <a:cxn ang="0">
                <a:pos x="73" y="183"/>
              </a:cxn>
              <a:cxn ang="0">
                <a:pos x="43" y="195"/>
              </a:cxn>
              <a:cxn ang="0">
                <a:pos x="12" y="183"/>
              </a:cxn>
              <a:cxn ang="0">
                <a:pos x="0" y="152"/>
              </a:cxn>
              <a:cxn ang="0">
                <a:pos x="12" y="122"/>
              </a:cxn>
              <a:cxn ang="0">
                <a:pos x="43" y="109"/>
              </a:cxn>
              <a:cxn ang="0">
                <a:pos x="73" y="122"/>
              </a:cxn>
              <a:cxn ang="0">
                <a:pos x="74" y="123"/>
              </a:cxn>
              <a:cxn ang="0">
                <a:pos x="74" y="0"/>
              </a:cxn>
              <a:cxn ang="0">
                <a:pos x="199" y="0"/>
              </a:cxn>
              <a:cxn ang="0">
                <a:pos x="196" y="3"/>
              </a:cxn>
              <a:cxn ang="0">
                <a:pos x="183" y="33"/>
              </a:cxn>
              <a:cxn ang="0">
                <a:pos x="196" y="64"/>
              </a:cxn>
              <a:cxn ang="0">
                <a:pos x="226" y="76"/>
              </a:cxn>
              <a:cxn ang="0">
                <a:pos x="256" y="64"/>
              </a:cxn>
              <a:cxn ang="0">
                <a:pos x="269" y="33"/>
              </a:cxn>
              <a:cxn ang="0">
                <a:pos x="256" y="3"/>
              </a:cxn>
            </a:cxnLst>
            <a:rect l="0" t="0" r="r" b="b"/>
            <a:pathLst>
              <a:path w="462" h="390">
                <a:moveTo>
                  <a:pt x="256" y="3"/>
                </a:moveTo>
                <a:cubicBezTo>
                  <a:pt x="256" y="0"/>
                  <a:pt x="256" y="0"/>
                  <a:pt x="256" y="0"/>
                </a:cubicBezTo>
                <a:cubicBezTo>
                  <a:pt x="462" y="0"/>
                  <a:pt x="462" y="0"/>
                  <a:pt x="462" y="0"/>
                </a:cubicBezTo>
                <a:cubicBezTo>
                  <a:pt x="462" y="0"/>
                  <a:pt x="462" y="1"/>
                  <a:pt x="462" y="1"/>
                </a:cubicBezTo>
                <a:cubicBezTo>
                  <a:pt x="462" y="109"/>
                  <a:pt x="424" y="200"/>
                  <a:pt x="348" y="276"/>
                </a:cubicBezTo>
                <a:cubicBezTo>
                  <a:pt x="272" y="352"/>
                  <a:pt x="181" y="390"/>
                  <a:pt x="74" y="390"/>
                </a:cubicBezTo>
                <a:cubicBezTo>
                  <a:pt x="74" y="183"/>
                  <a:pt x="74" y="183"/>
                  <a:pt x="74" y="183"/>
                </a:cubicBezTo>
                <a:cubicBezTo>
                  <a:pt x="74" y="182"/>
                  <a:pt x="74" y="182"/>
                  <a:pt x="74" y="182"/>
                </a:cubicBezTo>
                <a:cubicBezTo>
                  <a:pt x="74" y="182"/>
                  <a:pt x="73" y="183"/>
                  <a:pt x="73" y="183"/>
                </a:cubicBezTo>
                <a:cubicBezTo>
                  <a:pt x="65" y="191"/>
                  <a:pt x="54" y="195"/>
                  <a:pt x="43" y="195"/>
                </a:cubicBezTo>
                <a:cubicBezTo>
                  <a:pt x="31" y="195"/>
                  <a:pt x="21" y="191"/>
                  <a:pt x="12" y="183"/>
                </a:cubicBezTo>
                <a:cubicBezTo>
                  <a:pt x="4" y="174"/>
                  <a:pt x="0" y="164"/>
                  <a:pt x="0" y="152"/>
                </a:cubicBezTo>
                <a:cubicBezTo>
                  <a:pt x="0" y="141"/>
                  <a:pt x="4" y="130"/>
                  <a:pt x="12" y="122"/>
                </a:cubicBezTo>
                <a:cubicBezTo>
                  <a:pt x="21" y="114"/>
                  <a:pt x="31" y="109"/>
                  <a:pt x="43" y="109"/>
                </a:cubicBezTo>
                <a:cubicBezTo>
                  <a:pt x="54" y="109"/>
                  <a:pt x="65" y="114"/>
                  <a:pt x="73" y="122"/>
                </a:cubicBezTo>
                <a:cubicBezTo>
                  <a:pt x="73" y="122"/>
                  <a:pt x="74" y="123"/>
                  <a:pt x="74" y="123"/>
                </a:cubicBezTo>
                <a:cubicBezTo>
                  <a:pt x="74" y="0"/>
                  <a:pt x="74" y="0"/>
                  <a:pt x="74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198" y="1"/>
                  <a:pt x="197" y="2"/>
                  <a:pt x="196" y="3"/>
                </a:cubicBezTo>
                <a:cubicBezTo>
                  <a:pt x="187" y="11"/>
                  <a:pt x="183" y="21"/>
                  <a:pt x="183" y="33"/>
                </a:cubicBezTo>
                <a:cubicBezTo>
                  <a:pt x="183" y="45"/>
                  <a:pt x="187" y="55"/>
                  <a:pt x="196" y="64"/>
                </a:cubicBezTo>
                <a:cubicBezTo>
                  <a:pt x="204" y="72"/>
                  <a:pt x="214" y="76"/>
                  <a:pt x="226" y="76"/>
                </a:cubicBezTo>
                <a:cubicBezTo>
                  <a:pt x="238" y="76"/>
                  <a:pt x="248" y="72"/>
                  <a:pt x="256" y="64"/>
                </a:cubicBezTo>
                <a:cubicBezTo>
                  <a:pt x="265" y="55"/>
                  <a:pt x="269" y="45"/>
                  <a:pt x="269" y="33"/>
                </a:cubicBezTo>
                <a:cubicBezTo>
                  <a:pt x="269" y="21"/>
                  <a:pt x="265" y="11"/>
                  <a:pt x="256" y="3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19050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83355" y="1121410"/>
            <a:ext cx="4615815" cy="6642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3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Portfolio Formation</a:t>
            </a:r>
          </a:p>
        </p:txBody>
      </p:sp>
      <p:sp>
        <p:nvSpPr>
          <p:cNvPr id="15" name="TextBox 13"/>
          <p:cNvSpPr txBox="1"/>
          <p:nvPr/>
        </p:nvSpPr>
        <p:spPr>
          <a:xfrm>
            <a:off x="7701915" y="2108835"/>
            <a:ext cx="3837305" cy="84561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Choose 5 stock </a:t>
            </a:r>
            <a:r>
              <a:rPr 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with </a:t>
            </a: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minimum factor value</a:t>
            </a:r>
          </a:p>
        </p:txBody>
      </p:sp>
      <p:sp>
        <p:nvSpPr>
          <p:cNvPr id="16" name="TextBox 13"/>
          <p:cNvSpPr txBox="1"/>
          <p:nvPr/>
        </p:nvSpPr>
        <p:spPr>
          <a:xfrm>
            <a:off x="5120640" y="2654935"/>
            <a:ext cx="346710" cy="7385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654050" y="2108835"/>
            <a:ext cx="3619500" cy="13290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At the beginning of each month, </a:t>
            </a: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calculate factor value </a:t>
            </a:r>
            <a:r>
              <a:rPr 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for every stock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21080" y="320675"/>
            <a:ext cx="7181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Stock selection &amp; Portfolio calculation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3"/>
          <p:cNvSpPr txBox="1"/>
          <p:nvPr/>
        </p:nvSpPr>
        <p:spPr>
          <a:xfrm>
            <a:off x="6390640" y="2681605"/>
            <a:ext cx="346710" cy="7385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22" name="TextBox 13"/>
          <p:cNvSpPr txBox="1"/>
          <p:nvPr/>
        </p:nvSpPr>
        <p:spPr>
          <a:xfrm>
            <a:off x="6390640" y="3947160"/>
            <a:ext cx="346710" cy="7385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23" name="TextBox 13"/>
          <p:cNvSpPr txBox="1"/>
          <p:nvPr/>
        </p:nvSpPr>
        <p:spPr>
          <a:xfrm>
            <a:off x="5086350" y="3921760"/>
            <a:ext cx="346710" cy="7385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24" name="TextBox 13"/>
          <p:cNvSpPr txBox="1"/>
          <p:nvPr/>
        </p:nvSpPr>
        <p:spPr>
          <a:xfrm>
            <a:off x="7702550" y="4052570"/>
            <a:ext cx="4047490" cy="84561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Invest</a:t>
            </a:r>
            <a:r>
              <a:rPr 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in these stocks with </a:t>
            </a: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market value as weight</a:t>
            </a:r>
          </a:p>
        </p:txBody>
      </p:sp>
      <p:sp>
        <p:nvSpPr>
          <p:cNvPr id="25" name="TextBox 13"/>
          <p:cNvSpPr txBox="1"/>
          <p:nvPr/>
        </p:nvSpPr>
        <p:spPr>
          <a:xfrm>
            <a:off x="501650" y="4052570"/>
            <a:ext cx="3619500" cy="84561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Hold these shares </a:t>
            </a:r>
            <a:r>
              <a:rPr 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until the next month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对象 1">
                <a:hlinkClick r:id="" action="ppaction://ole?verb=0"/>
              </p:cNvPr>
              <p:cNvSpPr txBox="1"/>
              <p:nvPr/>
            </p:nvSpPr>
            <p:spPr>
              <a:xfrm>
                <a:off x="1686709" y="1715527"/>
                <a:ext cx="8080375" cy="498316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𝑚𝑎𝑟𝑘𝑒𝑡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𝑣𝑎𝑙𝑢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𝑚𝑎𝑟𝑘𝑒𝑡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𝑣𝑎𝑙𝑢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𝑃𝑜𝑟𝑡𝑓𝑜𝑙𝑖𝑜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𝑣𝑎𝑙𝑢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𝑃𝑜𝑟𝑡𝑓𝑜𝑙𝑖𝑜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𝑣𝑎𝑙𝑢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∗(1+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portfolio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return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at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time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price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th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stock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at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time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对象 1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709" y="1715527"/>
                <a:ext cx="8080375" cy="49831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1021080" y="320675"/>
            <a:ext cx="7181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Stock selection &amp; Portfolio calculation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C0A69C-90EC-429F-9EE3-E3F863CDF15F}"/>
              </a:ext>
            </a:extLst>
          </p:cNvPr>
          <p:cNvSpPr txBox="1"/>
          <p:nvPr/>
        </p:nvSpPr>
        <p:spPr>
          <a:xfrm>
            <a:off x="1075764" y="4370294"/>
            <a:ext cx="2505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the portfolio value monthly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9" b="20012"/>
          <a:stretch>
            <a:fillRect/>
          </a:stretch>
        </p:blipFill>
        <p:spPr>
          <a:xfrm>
            <a:off x="0" y="0"/>
            <a:ext cx="12192000" cy="3477598"/>
          </a:xfrm>
          <a:prstGeom prst="rect">
            <a:avLst/>
          </a:prstGeom>
        </p:spPr>
      </p:pic>
      <p:sp>
        <p:nvSpPr>
          <p:cNvPr id="26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8"/>
          <p:cNvSpPr/>
          <p:nvPr/>
        </p:nvSpPr>
        <p:spPr>
          <a:xfrm>
            <a:off x="1" y="3344534"/>
            <a:ext cx="12191999" cy="857756"/>
          </a:xfrm>
          <a:prstGeom prst="rect">
            <a:avLst/>
          </a:pr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Straight Connector 22"/>
          <p:cNvCxnSpPr/>
          <p:nvPr/>
        </p:nvCxnSpPr>
        <p:spPr>
          <a:xfrm>
            <a:off x="4264503" y="4651066"/>
            <a:ext cx="0" cy="1349684"/>
          </a:xfrm>
          <a:prstGeom prst="line">
            <a:avLst/>
          </a:prstGeom>
          <a:ln>
            <a:solidFill>
              <a:srgbClr val="FF56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3"/>
          <p:cNvCxnSpPr/>
          <p:nvPr/>
        </p:nvCxnSpPr>
        <p:spPr>
          <a:xfrm>
            <a:off x="7938287" y="4651066"/>
            <a:ext cx="0" cy="1368734"/>
          </a:xfrm>
          <a:prstGeom prst="line">
            <a:avLst/>
          </a:prstGeom>
          <a:ln>
            <a:solidFill>
              <a:srgbClr val="FF56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14655" y="4363720"/>
            <a:ext cx="3515360" cy="22148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Simply holding portfolio and adjusting stock position at the beginning of each month</a:t>
            </a:r>
          </a:p>
        </p:txBody>
      </p:sp>
      <p:sp>
        <p:nvSpPr>
          <p:cNvPr id="4" name="矩形 3"/>
          <p:cNvSpPr/>
          <p:nvPr/>
        </p:nvSpPr>
        <p:spPr>
          <a:xfrm>
            <a:off x="927236" y="3466453"/>
            <a:ext cx="2490548" cy="5905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Strategy 1</a:t>
            </a:r>
          </a:p>
        </p:txBody>
      </p:sp>
      <p:sp>
        <p:nvSpPr>
          <p:cNvPr id="5" name="矩形 4"/>
          <p:cNvSpPr/>
          <p:nvPr/>
        </p:nvSpPr>
        <p:spPr>
          <a:xfrm>
            <a:off x="4850901" y="3477883"/>
            <a:ext cx="2490548" cy="5905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Strategy 2</a:t>
            </a:r>
          </a:p>
        </p:txBody>
      </p:sp>
      <p:sp>
        <p:nvSpPr>
          <p:cNvPr id="6" name="矩形 5"/>
          <p:cNvSpPr/>
          <p:nvPr/>
        </p:nvSpPr>
        <p:spPr>
          <a:xfrm>
            <a:off x="8760596" y="3477883"/>
            <a:ext cx="2490548" cy="5905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Benchmark</a:t>
            </a:r>
          </a:p>
        </p:txBody>
      </p:sp>
      <p:sp>
        <p:nvSpPr>
          <p:cNvPr id="30" name="矩形 29"/>
          <p:cNvSpPr/>
          <p:nvPr/>
        </p:nvSpPr>
        <p:spPr>
          <a:xfrm>
            <a:off x="4114165" y="4202430"/>
            <a:ext cx="3963670" cy="22885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Long hoding portfolio and short holding stock position in HS300, adjusting monthly</a:t>
            </a:r>
          </a:p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369935" y="4651375"/>
            <a:ext cx="3271520" cy="4425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HS300 index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21080" y="320675"/>
            <a:ext cx="7181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Stock selection &amp; Portfolio calculation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80160"/>
            <a:ext cx="12192000" cy="42976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4457" y="1698171"/>
            <a:ext cx="11263086" cy="346165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rgbClr val="303234">
                <a:alpha val="10000"/>
              </a:srgbClr>
            </a:solidFill>
          </a:ln>
          <a:effectLst>
            <a:outerShdw blurRad="127000" sx="101000" sy="101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 rot="5400000">
            <a:off x="1883295" y="2602130"/>
            <a:ext cx="1918338" cy="1653740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75009" y="2831686"/>
            <a:ext cx="173491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7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84838" y="1886629"/>
            <a:ext cx="2115252" cy="3084742"/>
            <a:chOff x="1575832" y="2013792"/>
            <a:chExt cx="2115252" cy="3084742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3310742" y="2013792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3310742" y="2447406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1575832" y="4648591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766003" y="4439948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3709670" y="2634615"/>
            <a:ext cx="80143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 &amp; Performance</a:t>
            </a:r>
          </a:p>
          <a:p>
            <a:pPr algn="ctr"/>
            <a:r>
              <a:rPr lang="en-US" altLang="zh-CN" sz="54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Evaluation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7595" y="311785"/>
            <a:ext cx="7852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&amp; Performance Evaluation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109980"/>
            <a:ext cx="10627360" cy="4210685"/>
          </a:xfrm>
          <a:prstGeom prst="rect">
            <a:avLst/>
          </a:prstGeom>
        </p:spPr>
      </p:pic>
      <p:graphicFrame>
        <p:nvGraphicFramePr>
          <p:cNvPr id="8" name="表格 7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1885789"/>
              </p:ext>
            </p:extLst>
          </p:nvPr>
        </p:nvGraphicFramePr>
        <p:xfrm>
          <a:off x="1078230" y="5320665"/>
          <a:ext cx="10209530" cy="7950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04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0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b="1" dirty="0">
                          <a:sym typeface="+mn-ea"/>
                        </a:rPr>
                        <a:t>X: </a:t>
                      </a:r>
                      <a:r>
                        <a:rPr lang="zh-CN" altLang="en-US" sz="1400" b="1" dirty="0">
                          <a:sym typeface="+mn-ea"/>
                        </a:rPr>
                        <a:t>Time: Month From 2012.03 To 2019.12</a:t>
                      </a:r>
                      <a:endParaRPr lang="zh-CN" altLang="en-US" sz="1400" b="1" dirty="0">
                        <a:latin typeface="Rockwell" panose="02060603020205020403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dirty="0">
                          <a:sym typeface="+mn-ea"/>
                        </a:rPr>
                        <a:t>Orange: </a:t>
                      </a:r>
                      <a:r>
                        <a:rPr lang="zh-CN" altLang="en-US" sz="1400" dirty="0">
                          <a:sym typeface="+mn-ea"/>
                        </a:rPr>
                        <a:t>Portfolio accumulated return</a:t>
                      </a:r>
                      <a:endParaRPr lang="en-US" altLang="zh-CN" sz="1400" b="1" dirty="0">
                        <a:latin typeface="Rockwell" panose="02060603020205020403" pitchFamily="18" charset="0"/>
                        <a:sym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b="1" dirty="0">
                          <a:sym typeface="+mn-ea"/>
                        </a:rPr>
                        <a:t>Y: </a:t>
                      </a:r>
                      <a:r>
                        <a:rPr lang="zh-CN" altLang="en-US" sz="1400" b="1" dirty="0">
                          <a:sym typeface="+mn-ea"/>
                        </a:rPr>
                        <a:t>Accumulated return</a:t>
                      </a:r>
                      <a:endParaRPr lang="zh-CN" altLang="en-US" sz="1400" b="1" dirty="0">
                        <a:latin typeface="Rockwell" panose="02060603020205020403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b="1" dirty="0">
                          <a:sym typeface="+mn-ea"/>
                        </a:rPr>
                        <a:t>Blue: </a:t>
                      </a:r>
                      <a:r>
                        <a:rPr lang="zh-CN" altLang="en-US" sz="1400" b="1" dirty="0">
                          <a:sym typeface="+mn-ea"/>
                        </a:rPr>
                        <a:t>Accumulated return </a:t>
                      </a:r>
                      <a:r>
                        <a:rPr lang="en-US" altLang="zh-CN" sz="1400" b="1" dirty="0">
                          <a:sym typeface="+mn-ea"/>
                        </a:rPr>
                        <a:t>of  HS300</a:t>
                      </a:r>
                      <a:endParaRPr lang="zh-CN" altLang="en-US" sz="1400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5" y="918210"/>
            <a:ext cx="11174095" cy="44938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60880" y="5412105"/>
            <a:ext cx="82708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/>
              <a:t>Accumulated return of Startegy via Long portfolio and Short HS300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77595" y="311785"/>
            <a:ext cx="6188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&amp; Performance Evaluation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5488"/>
            <a:ext cx="12192000" cy="463251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57968" y="1561596"/>
            <a:ext cx="36614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LAO, </a:t>
            </a:r>
            <a:r>
              <a:rPr lang="en-US" altLang="zh-CN" sz="2000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ShengBo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20660636</a:t>
            </a:r>
          </a:p>
          <a:p>
            <a:pPr algn="ctr"/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  <a:sym typeface="Lato Regular" charset="0"/>
            </a:endParaRP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ZHANG, </a:t>
            </a:r>
            <a:r>
              <a:rPr lang="en-US" altLang="zh-CN" sz="2000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TianYu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20665571</a:t>
            </a:r>
          </a:p>
          <a:p>
            <a:pPr algn="ctr"/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  <a:sym typeface="Lato Regular" charset="0"/>
            </a:endParaRP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WANG, </a:t>
            </a:r>
            <a:r>
              <a:rPr lang="en-US" altLang="zh-CN" sz="2000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ZeHao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20636453</a:t>
            </a:r>
          </a:p>
          <a:p>
            <a:pPr algn="ctr"/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  <a:sym typeface="Lato Regular" charset="0"/>
            </a:endParaRP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HUANG, Jian  20665844</a:t>
            </a:r>
          </a:p>
        </p:txBody>
      </p:sp>
      <p:sp>
        <p:nvSpPr>
          <p:cNvPr id="9" name="矩形: 圆角 1"/>
          <p:cNvSpPr/>
          <p:nvPr/>
        </p:nvSpPr>
        <p:spPr>
          <a:xfrm>
            <a:off x="4059324" y="551721"/>
            <a:ext cx="3518535" cy="5297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endParaRPr lang="zh-CN" altLang="en-US" sz="1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56140" y="531449"/>
            <a:ext cx="2575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PTV Group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2ADEBC-F206-4FF1-9485-8356B3AF12C8}"/>
              </a:ext>
            </a:extLst>
          </p:cNvPr>
          <p:cNvSpPr txBox="1"/>
          <p:nvPr/>
        </p:nvSpPr>
        <p:spPr>
          <a:xfrm>
            <a:off x="4897583" y="1522991"/>
            <a:ext cx="658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Literature review, Data Description, Summary and making PPT 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FF564FA-2627-4D94-BCC7-DC7D86DEE779}"/>
              </a:ext>
            </a:extLst>
          </p:cNvPr>
          <p:cNvSpPr txBox="1"/>
          <p:nvPr/>
        </p:nvSpPr>
        <p:spPr>
          <a:xfrm>
            <a:off x="4897583" y="2144399"/>
            <a:ext cx="573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Factor construction and </a:t>
            </a:r>
            <a:r>
              <a:rPr lang="zh-CN" altLang="en-US" dirty="0"/>
              <a:t>Fama-MacBeth regression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333E2AE-DE34-40D9-BA98-BE67D48C18A9}"/>
              </a:ext>
            </a:extLst>
          </p:cNvPr>
          <p:cNvSpPr txBox="1"/>
          <p:nvPr/>
        </p:nvSpPr>
        <p:spPr>
          <a:xfrm>
            <a:off x="4897582" y="2827958"/>
            <a:ext cx="573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 Selection and Portfolio value calculation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816B0A8-F310-406D-B092-6450FC579B60}"/>
              </a:ext>
            </a:extLst>
          </p:cNvPr>
          <p:cNvSpPr txBox="1"/>
          <p:nvPr/>
        </p:nvSpPr>
        <p:spPr>
          <a:xfrm>
            <a:off x="4897581" y="3390353"/>
            <a:ext cx="573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Performance Evaluation, Review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6301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3"/>
          <p:cNvSpPr txBox="1"/>
          <p:nvPr/>
        </p:nvSpPr>
        <p:spPr>
          <a:xfrm>
            <a:off x="5601970" y="4953635"/>
            <a:ext cx="5514340" cy="5537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en-US" altLang="zh-CN" sz="36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Maximum drawdown</a:t>
            </a:r>
            <a:endParaRPr lang="en-US" altLang="zh-CN" sz="3600" b="1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9" name="TextBox 13"/>
          <p:cNvSpPr txBox="1"/>
          <p:nvPr/>
        </p:nvSpPr>
        <p:spPr>
          <a:xfrm>
            <a:off x="6229350" y="1391285"/>
            <a:ext cx="3517900" cy="61531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en-US" altLang="zh-CN" sz="4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Annual Return</a:t>
            </a:r>
            <a:endParaRPr lang="en-US" altLang="zh-CN" sz="4000" b="1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2200" y="311785"/>
            <a:ext cx="7978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&amp; Performance Evaluation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13"/>
          <p:cNvSpPr/>
          <p:nvPr/>
        </p:nvSpPr>
        <p:spPr>
          <a:xfrm rot="2561600">
            <a:off x="4389755" y="4740275"/>
            <a:ext cx="719455" cy="1041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397630" y="28828"/>
                </a:lnTo>
              </a:path>
            </a:pathLst>
          </a:custGeom>
          <a:noFill/>
          <a:ln w="19050">
            <a:solidFill>
              <a:srgbClr val="FF563C"/>
            </a:solidFill>
            <a:prstDash val="dash"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 14"/>
          <p:cNvSpPr/>
          <p:nvPr/>
        </p:nvSpPr>
        <p:spPr>
          <a:xfrm>
            <a:off x="4625340" y="3681095"/>
            <a:ext cx="799465" cy="1041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441908" y="28828"/>
                </a:lnTo>
              </a:path>
            </a:pathLst>
          </a:custGeom>
          <a:noFill/>
          <a:ln w="19050">
            <a:solidFill>
              <a:srgbClr val="FF563C"/>
            </a:solidFill>
            <a:prstDash val="dash"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 15"/>
          <p:cNvSpPr/>
          <p:nvPr/>
        </p:nvSpPr>
        <p:spPr>
          <a:xfrm rot="19038400">
            <a:off x="4389755" y="2602230"/>
            <a:ext cx="719455" cy="1041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397611" y="28828"/>
                </a:lnTo>
              </a:path>
            </a:pathLst>
          </a:custGeom>
          <a:noFill/>
          <a:ln w="19050">
            <a:solidFill>
              <a:srgbClr val="FF563C"/>
            </a:solidFill>
            <a:prstDash val="dash"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Oval 16"/>
          <p:cNvSpPr/>
          <p:nvPr/>
        </p:nvSpPr>
        <p:spPr>
          <a:xfrm>
            <a:off x="2470150" y="2595245"/>
            <a:ext cx="2275840" cy="2275840"/>
          </a:xfrm>
          <a:prstGeom prst="ellipse">
            <a:avLst/>
          </a:pr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</p:sp>
      <p:sp>
        <p:nvSpPr>
          <p:cNvPr id="10" name="Freeform 17"/>
          <p:cNvSpPr/>
          <p:nvPr/>
        </p:nvSpPr>
        <p:spPr>
          <a:xfrm>
            <a:off x="4752975" y="1364615"/>
            <a:ext cx="1365885" cy="1365885"/>
          </a:xfrm>
          <a:custGeom>
            <a:avLst/>
            <a:gdLst>
              <a:gd name="connsiteX0" fmla="*/ 0 w 754893"/>
              <a:gd name="connsiteY0" fmla="*/ 377488 h 754976"/>
              <a:gd name="connsiteX1" fmla="*/ 377447 w 754893"/>
              <a:gd name="connsiteY1" fmla="*/ 0 h 754976"/>
              <a:gd name="connsiteX2" fmla="*/ 754894 w 754893"/>
              <a:gd name="connsiteY2" fmla="*/ 377488 h 754976"/>
              <a:gd name="connsiteX3" fmla="*/ 377447 w 754893"/>
              <a:gd name="connsiteY3" fmla="*/ 754976 h 754976"/>
              <a:gd name="connsiteX4" fmla="*/ 0 w 754893"/>
              <a:gd name="connsiteY4" fmla="*/ 377488 h 75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976">
                <a:moveTo>
                  <a:pt x="0" y="377488"/>
                </a:moveTo>
                <a:cubicBezTo>
                  <a:pt x="0" y="169007"/>
                  <a:pt x="168989" y="0"/>
                  <a:pt x="377447" y="0"/>
                </a:cubicBezTo>
                <a:cubicBezTo>
                  <a:pt x="585905" y="0"/>
                  <a:pt x="754894" y="169007"/>
                  <a:pt x="754894" y="377488"/>
                </a:cubicBezTo>
                <a:cubicBezTo>
                  <a:pt x="754894" y="585969"/>
                  <a:pt x="585905" y="754976"/>
                  <a:pt x="377447" y="754976"/>
                </a:cubicBezTo>
                <a:cubicBezTo>
                  <a:pt x="168989" y="754976"/>
                  <a:pt x="0" y="585969"/>
                  <a:pt x="0" y="377488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54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1" name="Freeform 18"/>
          <p:cNvSpPr/>
          <p:nvPr/>
        </p:nvSpPr>
        <p:spPr>
          <a:xfrm>
            <a:off x="5204460" y="3050540"/>
            <a:ext cx="1365885" cy="1365885"/>
          </a:xfrm>
          <a:custGeom>
            <a:avLst/>
            <a:gdLst>
              <a:gd name="connsiteX0" fmla="*/ 0 w 754893"/>
              <a:gd name="connsiteY0" fmla="*/ 377447 h 754893"/>
              <a:gd name="connsiteX1" fmla="*/ 377447 w 754893"/>
              <a:gd name="connsiteY1" fmla="*/ 0 h 754893"/>
              <a:gd name="connsiteX2" fmla="*/ 754894 w 754893"/>
              <a:gd name="connsiteY2" fmla="*/ 377447 h 754893"/>
              <a:gd name="connsiteX3" fmla="*/ 377447 w 754893"/>
              <a:gd name="connsiteY3" fmla="*/ 754894 h 754893"/>
              <a:gd name="connsiteX4" fmla="*/ 0 w 754893"/>
              <a:gd name="connsiteY4" fmla="*/ 377447 h 75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893">
                <a:moveTo>
                  <a:pt x="0" y="377447"/>
                </a:moveTo>
                <a:cubicBezTo>
                  <a:pt x="0" y="168989"/>
                  <a:pt x="168989" y="0"/>
                  <a:pt x="377447" y="0"/>
                </a:cubicBezTo>
                <a:cubicBezTo>
                  <a:pt x="585905" y="0"/>
                  <a:pt x="754894" y="168989"/>
                  <a:pt x="754894" y="377447"/>
                </a:cubicBezTo>
                <a:cubicBezTo>
                  <a:pt x="754894" y="585905"/>
                  <a:pt x="585905" y="754894"/>
                  <a:pt x="377447" y="754894"/>
                </a:cubicBezTo>
                <a:cubicBezTo>
                  <a:pt x="168989" y="754894"/>
                  <a:pt x="0" y="585905"/>
                  <a:pt x="0" y="377447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</a:p>
        </p:txBody>
      </p:sp>
      <p:sp>
        <p:nvSpPr>
          <p:cNvPr id="12" name="Freeform 26"/>
          <p:cNvSpPr/>
          <p:nvPr/>
        </p:nvSpPr>
        <p:spPr>
          <a:xfrm>
            <a:off x="4752975" y="4736465"/>
            <a:ext cx="1365885" cy="1365885"/>
          </a:xfrm>
          <a:custGeom>
            <a:avLst/>
            <a:gdLst>
              <a:gd name="connsiteX0" fmla="*/ 0 w 754893"/>
              <a:gd name="connsiteY0" fmla="*/ 377447 h 754893"/>
              <a:gd name="connsiteX1" fmla="*/ 377447 w 754893"/>
              <a:gd name="connsiteY1" fmla="*/ 0 h 754893"/>
              <a:gd name="connsiteX2" fmla="*/ 754894 w 754893"/>
              <a:gd name="connsiteY2" fmla="*/ 377447 h 754893"/>
              <a:gd name="connsiteX3" fmla="*/ 377447 w 754893"/>
              <a:gd name="connsiteY3" fmla="*/ 754894 h 754893"/>
              <a:gd name="connsiteX4" fmla="*/ 0 w 754893"/>
              <a:gd name="connsiteY4" fmla="*/ 377447 h 75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893">
                <a:moveTo>
                  <a:pt x="0" y="377447"/>
                </a:moveTo>
                <a:cubicBezTo>
                  <a:pt x="0" y="168989"/>
                  <a:pt x="168989" y="0"/>
                  <a:pt x="377447" y="0"/>
                </a:cubicBezTo>
                <a:cubicBezTo>
                  <a:pt x="585905" y="0"/>
                  <a:pt x="754894" y="168989"/>
                  <a:pt x="754894" y="377447"/>
                </a:cubicBezTo>
                <a:cubicBezTo>
                  <a:pt x="754894" y="585905"/>
                  <a:pt x="585905" y="754894"/>
                  <a:pt x="377447" y="754894"/>
                </a:cubicBezTo>
                <a:cubicBezTo>
                  <a:pt x="168989" y="754894"/>
                  <a:pt x="0" y="585905"/>
                  <a:pt x="0" y="377447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</a:p>
        </p:txBody>
      </p:sp>
      <p:cxnSp>
        <p:nvCxnSpPr>
          <p:cNvPr id="13" name="Straight Connector 6"/>
          <p:cNvCxnSpPr/>
          <p:nvPr/>
        </p:nvCxnSpPr>
        <p:spPr>
          <a:xfrm flipV="1">
            <a:off x="6130925" y="1939925"/>
            <a:ext cx="3644900" cy="26670"/>
          </a:xfrm>
          <a:prstGeom prst="line">
            <a:avLst/>
          </a:prstGeom>
          <a:ln w="19050">
            <a:solidFill>
              <a:srgbClr val="FF56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7"/>
          <p:cNvCxnSpPr>
            <a:endCxn id="18" idx="2"/>
          </p:cNvCxnSpPr>
          <p:nvPr/>
        </p:nvCxnSpPr>
        <p:spPr>
          <a:xfrm>
            <a:off x="6527800" y="3757295"/>
            <a:ext cx="3561080" cy="0"/>
          </a:xfrm>
          <a:prstGeom prst="line">
            <a:avLst/>
          </a:prstGeom>
          <a:ln w="19050">
            <a:solidFill>
              <a:srgbClr val="FF56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8"/>
          <p:cNvCxnSpPr/>
          <p:nvPr/>
        </p:nvCxnSpPr>
        <p:spPr>
          <a:xfrm>
            <a:off x="6130925" y="5507355"/>
            <a:ext cx="4455795" cy="22225"/>
          </a:xfrm>
          <a:prstGeom prst="line">
            <a:avLst/>
          </a:prstGeom>
          <a:ln w="19050">
            <a:solidFill>
              <a:srgbClr val="FF56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17"/>
          <p:cNvSpPr/>
          <p:nvPr/>
        </p:nvSpPr>
        <p:spPr>
          <a:xfrm>
            <a:off x="5204460" y="3074670"/>
            <a:ext cx="1365885" cy="1365885"/>
          </a:xfrm>
          <a:custGeom>
            <a:avLst/>
            <a:gdLst>
              <a:gd name="connsiteX0" fmla="*/ 0 w 754893"/>
              <a:gd name="connsiteY0" fmla="*/ 377488 h 754976"/>
              <a:gd name="connsiteX1" fmla="*/ 377447 w 754893"/>
              <a:gd name="connsiteY1" fmla="*/ 0 h 754976"/>
              <a:gd name="connsiteX2" fmla="*/ 754894 w 754893"/>
              <a:gd name="connsiteY2" fmla="*/ 377488 h 754976"/>
              <a:gd name="connsiteX3" fmla="*/ 377447 w 754893"/>
              <a:gd name="connsiteY3" fmla="*/ 754976 h 754976"/>
              <a:gd name="connsiteX4" fmla="*/ 0 w 754893"/>
              <a:gd name="connsiteY4" fmla="*/ 377488 h 75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976">
                <a:moveTo>
                  <a:pt x="0" y="377488"/>
                </a:moveTo>
                <a:cubicBezTo>
                  <a:pt x="0" y="169007"/>
                  <a:pt x="168989" y="0"/>
                  <a:pt x="377447" y="0"/>
                </a:cubicBezTo>
                <a:cubicBezTo>
                  <a:pt x="585905" y="0"/>
                  <a:pt x="754894" y="169007"/>
                  <a:pt x="754894" y="377488"/>
                </a:cubicBezTo>
                <a:cubicBezTo>
                  <a:pt x="754894" y="585969"/>
                  <a:pt x="585905" y="754976"/>
                  <a:pt x="377447" y="754976"/>
                </a:cubicBezTo>
                <a:cubicBezTo>
                  <a:pt x="168989" y="754976"/>
                  <a:pt x="0" y="585969"/>
                  <a:pt x="0" y="377488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54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5" name="Freeform 17"/>
          <p:cNvSpPr/>
          <p:nvPr/>
        </p:nvSpPr>
        <p:spPr>
          <a:xfrm>
            <a:off x="4752975" y="4736465"/>
            <a:ext cx="1365885" cy="1365885"/>
          </a:xfrm>
          <a:custGeom>
            <a:avLst/>
            <a:gdLst>
              <a:gd name="connsiteX0" fmla="*/ 0 w 754893"/>
              <a:gd name="connsiteY0" fmla="*/ 377488 h 754976"/>
              <a:gd name="connsiteX1" fmla="*/ 377447 w 754893"/>
              <a:gd name="connsiteY1" fmla="*/ 0 h 754976"/>
              <a:gd name="connsiteX2" fmla="*/ 754894 w 754893"/>
              <a:gd name="connsiteY2" fmla="*/ 377488 h 754976"/>
              <a:gd name="connsiteX3" fmla="*/ 377447 w 754893"/>
              <a:gd name="connsiteY3" fmla="*/ 754976 h 754976"/>
              <a:gd name="connsiteX4" fmla="*/ 0 w 754893"/>
              <a:gd name="connsiteY4" fmla="*/ 377488 h 75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976">
                <a:moveTo>
                  <a:pt x="0" y="377488"/>
                </a:moveTo>
                <a:cubicBezTo>
                  <a:pt x="0" y="169007"/>
                  <a:pt x="168989" y="0"/>
                  <a:pt x="377447" y="0"/>
                </a:cubicBezTo>
                <a:cubicBezTo>
                  <a:pt x="585905" y="0"/>
                  <a:pt x="754894" y="169007"/>
                  <a:pt x="754894" y="377488"/>
                </a:cubicBezTo>
                <a:cubicBezTo>
                  <a:pt x="754894" y="585969"/>
                  <a:pt x="585905" y="754976"/>
                  <a:pt x="377447" y="754976"/>
                </a:cubicBezTo>
                <a:cubicBezTo>
                  <a:pt x="168989" y="754976"/>
                  <a:pt x="0" y="585969"/>
                  <a:pt x="0" y="377488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54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36" name="TextBox 13"/>
          <p:cNvSpPr txBox="1"/>
          <p:nvPr/>
        </p:nvSpPr>
        <p:spPr>
          <a:xfrm>
            <a:off x="6868795" y="3149600"/>
            <a:ext cx="2879090" cy="61531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4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Sharp ratio</a:t>
            </a:r>
            <a:endParaRPr lang="zh-CN" altLang="en-US" sz="4000" b="1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475865" y="3281045"/>
            <a:ext cx="22771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Evaluation criterion</a:t>
            </a:r>
            <a:endParaRPr lang="en-US" altLang="en-US" sz="2800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0344336"/>
              </p:ext>
            </p:extLst>
          </p:nvPr>
        </p:nvGraphicFramePr>
        <p:xfrm>
          <a:off x="591464" y="1791919"/>
          <a:ext cx="5334000" cy="376047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91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7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Index</a:t>
                      </a:r>
                      <a:endParaRPr lang="zh-CN" altLang="en-US" sz="1600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Value</a:t>
                      </a:r>
                      <a:endParaRPr lang="zh-CN" altLang="en-US" sz="1600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5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0" dirty="0"/>
                        <a:t>Annual return of </a:t>
                      </a:r>
                      <a:r>
                        <a:rPr lang="zh-CN" altLang="en-US" sz="1600" b="1" dirty="0"/>
                        <a:t>HS300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0.019</a:t>
                      </a:r>
                      <a:r>
                        <a:rPr lang="en-US" altLang="zh-CN" sz="1600" b="1" dirty="0"/>
                        <a:t>6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0" dirty="0"/>
                        <a:t>Annual return of </a:t>
                      </a:r>
                      <a:r>
                        <a:rPr lang="zh-CN" altLang="en-US" sz="1600" b="1" dirty="0"/>
                        <a:t>Portfolio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0.245</a:t>
                      </a:r>
                      <a:r>
                        <a:rPr lang="en-US" altLang="zh-CN" sz="1600" b="1" dirty="0"/>
                        <a:t>8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65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0" dirty="0"/>
                        <a:t>Annual return of Startegy of </a:t>
                      </a:r>
                      <a:r>
                        <a:rPr lang="zh-CN" altLang="en-US" sz="1600" b="1" dirty="0"/>
                        <a:t>Long Portfolio and Short HS300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0.2262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information ratio </a:t>
                      </a:r>
                      <a:r>
                        <a:rPr lang="zh-CN" altLang="en-US" sz="1600" b="0" dirty="0"/>
                        <a:t>of Portfolio</a:t>
                      </a:r>
                      <a:endParaRPr lang="zh-CN" altLang="en-US" sz="1600" b="0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0.2408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六边形 9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微信图片_2020032719045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66453" y="1791919"/>
            <a:ext cx="5620134" cy="288875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92200" y="311785"/>
            <a:ext cx="7978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&amp; Performance Evaluation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433145"/>
              </p:ext>
            </p:extLst>
          </p:nvPr>
        </p:nvGraphicFramePr>
        <p:xfrm>
          <a:off x="1092200" y="1864494"/>
          <a:ext cx="10055860" cy="2926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9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0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8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kern="12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zh-CN" altLang="en-US" sz="2000" b="1" kern="1200" dirty="0">
                        <a:solidFill>
                          <a:schemeClr val="bg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kern="1200" dirty="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zh-CN" altLang="en-US" sz="2000" b="1" kern="1200" dirty="0">
                        <a:solidFill>
                          <a:schemeClr val="bg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0" kern="1200" dirty="0">
                          <a:solidFill>
                            <a:schemeClr val="dk1"/>
                          </a:solidFill>
                        </a:rPr>
                        <a:t>Sharp ratio of 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</a:rPr>
                        <a:t>Portfolio</a:t>
                      </a:r>
                      <a:endParaRPr lang="zh-CN" altLang="en-US" sz="2000" b="1" kern="1200" dirty="0">
                        <a:solidFill>
                          <a:schemeClr val="dk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400" b="0" kern="1200" dirty="0">
                          <a:solidFill>
                            <a:schemeClr val="dk1"/>
                          </a:solidFill>
                        </a:rPr>
                        <a:t>0.24083469</a:t>
                      </a:r>
                      <a:endParaRPr lang="zh-CN" altLang="en-US" sz="2400" b="0" kern="1200" dirty="0">
                        <a:solidFill>
                          <a:schemeClr val="dk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0" kern="1200" dirty="0">
                          <a:solidFill>
                            <a:schemeClr val="dk1"/>
                          </a:solidFill>
                        </a:rPr>
                        <a:t>Sharp ratio of 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</a:rPr>
                        <a:t>benchmark HS300</a:t>
                      </a:r>
                      <a:endParaRPr lang="zh-CN" altLang="en-US" sz="2000" b="1" kern="1200" dirty="0">
                        <a:solidFill>
                          <a:schemeClr val="dk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400" b="0" kern="1200" dirty="0">
                          <a:solidFill>
                            <a:schemeClr val="dk1"/>
                          </a:solidFill>
                        </a:rPr>
                        <a:t>-0.08608367</a:t>
                      </a:r>
                      <a:endParaRPr lang="zh-CN" altLang="en-US" sz="2400" b="0" kern="1200" dirty="0">
                        <a:solidFill>
                          <a:schemeClr val="dk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030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0" kern="1200" dirty="0">
                          <a:solidFill>
                            <a:schemeClr val="dk1"/>
                          </a:solidFill>
                        </a:rPr>
                        <a:t>Sharp ratio of Startegy of </a:t>
                      </a:r>
                      <a:endParaRPr lang="en-US" altLang="zh-CN" sz="2000" b="0" kern="1200" dirty="0"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</a:rPr>
                        <a:t>Long Portfolio and Short HS300</a:t>
                      </a:r>
                      <a:endParaRPr lang="zh-CN" altLang="en-US" sz="2000" b="1" kern="1200" dirty="0">
                        <a:solidFill>
                          <a:schemeClr val="dk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400" b="0" kern="1200" dirty="0">
                          <a:solidFill>
                            <a:schemeClr val="dk1"/>
                          </a:solidFill>
                        </a:rPr>
                        <a:t>0.68674876</a:t>
                      </a:r>
                      <a:endParaRPr lang="zh-CN" altLang="en-US" sz="2400" b="0" kern="1200" dirty="0">
                        <a:solidFill>
                          <a:schemeClr val="dk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六边形 4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92200" y="311785"/>
            <a:ext cx="7978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&amp; Performance Evaluation</a:t>
            </a:r>
            <a:endParaRPr lang="en-US" altLang="zh-CN" sz="2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45990696"/>
              </p:ext>
            </p:extLst>
          </p:nvPr>
        </p:nvGraphicFramePr>
        <p:xfrm>
          <a:off x="927098" y="1632045"/>
          <a:ext cx="9911080" cy="33390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908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2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/>
                        <a:t>Index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/>
                        <a:t>Value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0" dirty="0"/>
                        <a:t>Monthly Maximum drawdown of </a:t>
                      </a:r>
                      <a:r>
                        <a:rPr lang="zh-CN" altLang="en-US" sz="2000" b="1" dirty="0"/>
                        <a:t>Portfolio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/>
                        <a:t>-0.233</a:t>
                      </a:r>
                      <a:r>
                        <a:rPr lang="en-US" altLang="zh-CN" sz="2000" b="1" dirty="0"/>
                        <a:t>5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2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0" dirty="0"/>
                        <a:t>Monthly Maximum drawdown of </a:t>
                      </a:r>
                      <a:r>
                        <a:rPr lang="zh-CN" altLang="en-US" sz="2000" b="1" dirty="0"/>
                        <a:t>HS300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/>
                        <a:t>-0.195</a:t>
                      </a:r>
                      <a:r>
                        <a:rPr lang="en-US" altLang="zh-CN" sz="2000" b="1" dirty="0"/>
                        <a:t>8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37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0" dirty="0"/>
                        <a:t>Monthly Maximum drawdown of </a:t>
                      </a:r>
                      <a:endParaRPr lang="en-US" altLang="zh-CN" sz="2000" b="0" dirty="0"/>
                    </a:p>
                    <a:p>
                      <a:pPr algn="ctr">
                        <a:buNone/>
                      </a:pPr>
                      <a:r>
                        <a:rPr lang="zh-CN" altLang="en-US" sz="2000" b="1" dirty="0"/>
                        <a:t>Long Portfolio and Short HS300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/>
                        <a:t>-0.1849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六边形 4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92200" y="311785"/>
            <a:ext cx="7978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&amp; Performance Evaluation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8290" y="269240"/>
            <a:ext cx="4930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Reference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16380" y="930275"/>
            <a:ext cx="873506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Balakrishnan K． ，E． Bartov，L． Faurel． 2010． Post Loss/ Profit  Announcement Drift． Journal of Accounting and Econom- ics，50: 20 ～ 41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Bradshaw，M． T． 2004． How Do Analysts Use Their Earnings Forecasts in Generating Stock Recommendations? The Accounting Review，79: 25 ～ 50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Cooper M． J． ，H． Gulen，M． J． Schill． 2008． Asset Growth and the Cross － section of Stock Returns． Journal of Fi- nance，63: 1609 ～ 1651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Dechow P． ，A． Hutton，R． Sloan． 1999． An Empirical Assessment of the Residual Income Valuation Model． Journal of Accounting Economics，26: 1 ～ 34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Fama E． F． ，K． R． French． 2000． Forecasting Profit- ability and Earnings． Journal of Business，72: 161 ～ 175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Francis J． ，P． Olsson，D． Oswald． 2000． Comparing the Accuracy and Explainability of Dividend，Free Cash Flow and Abnormal Earnings Equity Valuation Models，Journal of Ac- counting Research，38: 45 ～ 70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8290" y="269240"/>
            <a:ext cx="4930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and Data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97062" y="2550646"/>
            <a:ext cx="8735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Code and Data can be downloaded from: </a:t>
            </a:r>
          </a:p>
          <a:p>
            <a:endParaRPr lang="en-US" altLang="zh-CN" sz="2000" b="1" dirty="0"/>
          </a:p>
          <a:p>
            <a:r>
              <a:rPr lang="en-US" altLang="zh-CN" sz="2000" b="1" dirty="0">
                <a:hlinkClick r:id="rId2"/>
              </a:rPr>
              <a:t>https://github.com/king-yellow/PTV_Group_factor_project/tree/master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11695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551"/>
            <a:ext cx="12192000" cy="661044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76603" y="1516292"/>
            <a:ext cx="56387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Thank  You</a:t>
            </a:r>
            <a:endParaRPr lang="zh-CN" altLang="en-US" sz="660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2"/>
            <a:ext cx="12192000" cy="684772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801257" y="647700"/>
            <a:ext cx="9390743" cy="5562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" sx="101000" sy="101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六边形 12"/>
          <p:cNvSpPr/>
          <p:nvPr/>
        </p:nvSpPr>
        <p:spPr>
          <a:xfrm rot="5400000">
            <a:off x="1538513" y="2340428"/>
            <a:ext cx="2525488" cy="2177144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68475" y="3251200"/>
            <a:ext cx="2065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CONTENTS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394339" y="1157087"/>
            <a:ext cx="253927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 description</a:t>
            </a:r>
            <a:endParaRPr lang="zh-CN" altLang="en-US" sz="2000" b="1">
              <a:solidFill>
                <a:srgbClr val="30323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六边形 15"/>
          <p:cNvSpPr/>
          <p:nvPr/>
        </p:nvSpPr>
        <p:spPr>
          <a:xfrm rot="5400000">
            <a:off x="5464241" y="1060480"/>
            <a:ext cx="753750" cy="649784"/>
          </a:xfrm>
          <a:prstGeom prst="hexagon">
            <a:avLst/>
          </a:prstGeom>
          <a:solidFill>
            <a:srgbClr val="303234"/>
          </a:solidFill>
          <a:ln>
            <a:noFill/>
          </a:ln>
          <a:effectLst>
            <a:outerShdw blurRad="1016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六边形 16"/>
          <p:cNvSpPr/>
          <p:nvPr/>
        </p:nvSpPr>
        <p:spPr>
          <a:xfrm rot="5400000">
            <a:off x="5464241" y="2082294"/>
            <a:ext cx="753750" cy="649784"/>
          </a:xfrm>
          <a:prstGeom prst="hexagon">
            <a:avLst/>
          </a:prstGeom>
          <a:solidFill>
            <a:srgbClr val="303234"/>
          </a:solidFill>
          <a:ln>
            <a:noFill/>
          </a:ln>
          <a:effectLst>
            <a:outerShdw blurRad="1016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六边形 22"/>
          <p:cNvSpPr/>
          <p:nvPr/>
        </p:nvSpPr>
        <p:spPr>
          <a:xfrm rot="5400000">
            <a:off x="5464241" y="3104108"/>
            <a:ext cx="753750" cy="649784"/>
          </a:xfrm>
          <a:prstGeom prst="hexagon">
            <a:avLst/>
          </a:prstGeom>
          <a:solidFill>
            <a:srgbClr val="303234"/>
          </a:solidFill>
          <a:ln>
            <a:noFill/>
          </a:ln>
          <a:effectLst>
            <a:outerShdw blurRad="1016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六边形 23"/>
          <p:cNvSpPr/>
          <p:nvPr/>
        </p:nvSpPr>
        <p:spPr>
          <a:xfrm rot="5400000">
            <a:off x="5464241" y="4125922"/>
            <a:ext cx="753750" cy="649784"/>
          </a:xfrm>
          <a:prstGeom prst="hexagon">
            <a:avLst/>
          </a:prstGeom>
          <a:solidFill>
            <a:srgbClr val="303234"/>
          </a:solidFill>
          <a:ln>
            <a:noFill/>
          </a:ln>
          <a:effectLst>
            <a:outerShdw blurRad="1016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六边形 24"/>
          <p:cNvSpPr/>
          <p:nvPr/>
        </p:nvSpPr>
        <p:spPr>
          <a:xfrm rot="5400000">
            <a:off x="5464241" y="5147737"/>
            <a:ext cx="753750" cy="649784"/>
          </a:xfrm>
          <a:prstGeom prst="hexagon">
            <a:avLst/>
          </a:prstGeom>
          <a:solidFill>
            <a:srgbClr val="303234"/>
          </a:solidFill>
          <a:ln>
            <a:noFill/>
          </a:ln>
          <a:effectLst>
            <a:outerShdw blurRad="1016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516224" y="1144468"/>
            <a:ext cx="64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16224" y="2132499"/>
            <a:ext cx="64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516224" y="3188095"/>
            <a:ext cx="64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516224" y="4191759"/>
            <a:ext cx="64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516224" y="5231725"/>
            <a:ext cx="64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: 单圆角 36"/>
          <p:cNvSpPr/>
          <p:nvPr/>
        </p:nvSpPr>
        <p:spPr>
          <a:xfrm>
            <a:off x="12103100" y="2409246"/>
            <a:ext cx="88900" cy="2039508"/>
          </a:xfrm>
          <a:prstGeom prst="round1Rect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94339" y="2194677"/>
            <a:ext cx="253927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Factor Definition</a:t>
            </a:r>
            <a:endParaRPr lang="en-US" altLang="zh-CN" sz="2000" b="1">
              <a:solidFill>
                <a:srgbClr val="30323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94450" y="3281680"/>
            <a:ext cx="2934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 factor works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394450" y="4121150"/>
            <a:ext cx="40633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Stock selection &amp; </a:t>
            </a:r>
          </a:p>
          <a:p>
            <a:r>
              <a:rPr lang="en-US" altLang="zh-CN" sz="2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Portfolio calculation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394450" y="5273040"/>
            <a:ext cx="3512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 &amp; Performance Evaluation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80160"/>
            <a:ext cx="12192000" cy="42976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4457" y="1698171"/>
            <a:ext cx="11263086" cy="346165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rgbClr val="303234">
                <a:alpha val="10000"/>
              </a:srgbClr>
            </a:solidFill>
          </a:ln>
          <a:effectLst>
            <a:outerShdw blurRad="127000" sx="101000" sy="101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 rot="5400000">
            <a:off x="1883295" y="2602130"/>
            <a:ext cx="1918338" cy="1653740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75009" y="2831686"/>
            <a:ext cx="173491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7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84838" y="1886629"/>
            <a:ext cx="2115252" cy="3084742"/>
            <a:chOff x="1575832" y="2013792"/>
            <a:chExt cx="2115252" cy="3084742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3310742" y="2013792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3310742" y="2447406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1575832" y="4648591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766003" y="4439948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3980815" y="2910840"/>
            <a:ext cx="6773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description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008947" y="3460292"/>
            <a:ext cx="712571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>
              <a:solidFill>
                <a:srgbClr val="303234"/>
              </a:solidFill>
              <a:latin typeface="Segoe UI Light" panose="020B0502040204020203" pitchFamily="34" charset="0"/>
              <a:ea typeface="MS PGothic" panose="020B0600070205080204" charset="-128"/>
              <a:cs typeface="Segoe UI Light" panose="020B0502040204020203" pitchFamily="34" charset="0"/>
              <a:sym typeface="Lato Regular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601980" y="1960880"/>
            <a:ext cx="10509885" cy="3828415"/>
            <a:chOff x="948" y="2386"/>
            <a:chExt cx="16551" cy="6029"/>
          </a:xfrm>
        </p:grpSpPr>
        <p:cxnSp>
          <p:nvCxnSpPr>
            <p:cNvPr id="6" name="Straight Connector 86"/>
            <p:cNvCxnSpPr/>
            <p:nvPr/>
          </p:nvCxnSpPr>
          <p:spPr>
            <a:xfrm flipH="1">
              <a:off x="12898" y="3129"/>
              <a:ext cx="0" cy="5286"/>
            </a:xfrm>
            <a:prstGeom prst="line">
              <a:avLst/>
            </a:prstGeom>
            <a:noFill/>
            <a:ln>
              <a:solidFill>
                <a:srgbClr val="FF5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" name="Straight Connector 88"/>
            <p:cNvCxnSpPr/>
            <p:nvPr/>
          </p:nvCxnSpPr>
          <p:spPr>
            <a:xfrm flipH="1">
              <a:off x="6174" y="3129"/>
              <a:ext cx="0" cy="5286"/>
            </a:xfrm>
            <a:prstGeom prst="line">
              <a:avLst/>
            </a:prstGeom>
            <a:noFill/>
            <a:ln>
              <a:solidFill>
                <a:srgbClr val="FF5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" name="TextBox 13"/>
            <p:cNvSpPr txBox="1"/>
            <p:nvPr/>
          </p:nvSpPr>
          <p:spPr>
            <a:xfrm>
              <a:off x="7869" y="2838"/>
              <a:ext cx="3463" cy="176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Time </a:t>
              </a:r>
            </a:p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Span</a:t>
              </a:r>
            </a:p>
          </p:txBody>
        </p:sp>
        <p:sp>
          <p:nvSpPr>
            <p:cNvPr id="11" name="Oval 1"/>
            <p:cNvSpPr/>
            <p:nvPr/>
          </p:nvSpPr>
          <p:spPr>
            <a:xfrm>
              <a:off x="8167" y="2386"/>
              <a:ext cx="2736" cy="2736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FF563C"/>
                  </a:gs>
                  <a:gs pos="100000">
                    <a:srgbClr val="E73D7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4036" y="3429"/>
              <a:ext cx="3463" cy="81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Features</a:t>
              </a:r>
            </a:p>
          </p:txBody>
        </p:sp>
        <p:sp>
          <p:nvSpPr>
            <p:cNvPr id="15" name="Oval 26"/>
            <p:cNvSpPr/>
            <p:nvPr/>
          </p:nvSpPr>
          <p:spPr>
            <a:xfrm>
              <a:off x="14399" y="2387"/>
              <a:ext cx="2736" cy="2736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FF563C"/>
                  </a:gs>
                  <a:gs pos="100000">
                    <a:srgbClr val="E73D7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3"/>
            <p:cNvSpPr txBox="1"/>
            <p:nvPr/>
          </p:nvSpPr>
          <p:spPr>
            <a:xfrm>
              <a:off x="1498" y="2838"/>
              <a:ext cx="3463" cy="176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Data </a:t>
              </a:r>
            </a:p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Source</a:t>
              </a:r>
            </a:p>
          </p:txBody>
        </p:sp>
        <p:sp>
          <p:nvSpPr>
            <p:cNvPr id="19" name="Oval 28"/>
            <p:cNvSpPr/>
            <p:nvPr/>
          </p:nvSpPr>
          <p:spPr>
            <a:xfrm>
              <a:off x="1862" y="2386"/>
              <a:ext cx="2736" cy="2736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FF563C"/>
                  </a:gs>
                  <a:gs pos="100000">
                    <a:srgbClr val="E73D7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TextBox 13"/>
            <p:cNvSpPr txBox="1"/>
            <p:nvPr/>
          </p:nvSpPr>
          <p:spPr>
            <a:xfrm>
              <a:off x="948" y="5521"/>
              <a:ext cx="4898" cy="209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sz="24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All stocks in HS300 from Wind Data platform</a:t>
              </a:r>
            </a:p>
          </p:txBody>
        </p:sp>
      </p:grpSp>
      <p:sp>
        <p:nvSpPr>
          <p:cNvPr id="4" name="六边形 3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21080" y="320675"/>
            <a:ext cx="3422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Data description</a:t>
            </a:r>
          </a:p>
        </p:txBody>
      </p:sp>
      <p:sp>
        <p:nvSpPr>
          <p:cNvPr id="22" name="TextBox 13"/>
          <p:cNvSpPr txBox="1"/>
          <p:nvPr/>
        </p:nvSpPr>
        <p:spPr>
          <a:xfrm>
            <a:off x="4112895" y="3951605"/>
            <a:ext cx="3884930" cy="13290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Every Trading day between 2012.03.01 and 2019.12.31</a:t>
            </a:r>
          </a:p>
        </p:txBody>
      </p:sp>
      <p:sp>
        <p:nvSpPr>
          <p:cNvPr id="23" name="TextBox 13"/>
          <p:cNvSpPr txBox="1"/>
          <p:nvPr/>
        </p:nvSpPr>
        <p:spPr>
          <a:xfrm>
            <a:off x="9061450" y="3951605"/>
            <a:ext cx="2362835" cy="8858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Market Value of the company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5511F795-5FAA-4B3F-AF20-ECDCD388C50A}"/>
              </a:ext>
            </a:extLst>
          </p:cNvPr>
          <p:cNvSpPr txBox="1"/>
          <p:nvPr/>
        </p:nvSpPr>
        <p:spPr>
          <a:xfrm>
            <a:off x="9061449" y="5026005"/>
            <a:ext cx="2362835" cy="4024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PTV factor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80160"/>
            <a:ext cx="12192000" cy="42976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5092" y="1698806"/>
            <a:ext cx="11263086" cy="346165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rgbClr val="303234">
                <a:alpha val="10000"/>
              </a:srgbClr>
            </a:solidFill>
          </a:ln>
          <a:effectLst>
            <a:outerShdw blurRad="127000" sx="101000" sy="101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 rot="5400000">
            <a:off x="1883295" y="2602130"/>
            <a:ext cx="1918338" cy="1653740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75009" y="2831686"/>
            <a:ext cx="173491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7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84838" y="1886629"/>
            <a:ext cx="2115252" cy="3084742"/>
            <a:chOff x="1575832" y="2013792"/>
            <a:chExt cx="2115252" cy="3084742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3310742" y="2013792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3310742" y="2447406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1575832" y="4648591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766003" y="4439948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3980815" y="2910840"/>
            <a:ext cx="6773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Factor Definition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9505" y="311785"/>
            <a:ext cx="3422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Factor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象 4">
                <a:hlinkClick r:id="" action="ppaction://ole?verb=0"/>
              </p:cNvPr>
              <p:cNvSpPr txBox="1"/>
              <p:nvPr/>
            </p:nvSpPr>
            <p:spPr>
              <a:xfrm>
                <a:off x="1831589" y="2666787"/>
                <a:ext cx="8885096" cy="24130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𝑁𝐼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(1+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𝑅𝑂𝐸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)×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(1+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zh-CN" i="1" dirty="0"/>
                  <a:t>Assume that net income</a:t>
                </a:r>
                <a:r>
                  <a:rPr lang="zh-CN" altLang="en-US" i="1" dirty="0"/>
                  <a:t> </a:t>
                </a:r>
                <a:r>
                  <a:rPr lang="en-US" altLang="zh-CN" i="1" dirty="0"/>
                  <a:t>grows  at the speed g during n years, then the residual income goes stable permanently, the intrinsic :</a:t>
                </a:r>
                <a:r>
                  <a:rPr lang="zh-CN" altLang="zh-CN" dirty="0"/>
                  <a:t> 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i="1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对象 4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589" y="2666787"/>
                <a:ext cx="8885096" cy="2413000"/>
              </a:xfrm>
              <a:prstGeom prst="rect">
                <a:avLst/>
              </a:prstGeom>
              <a:blipFill>
                <a:blip r:embed="rId2"/>
                <a:stretch>
                  <a:fillRect l="-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F95FA214-AD0F-44E7-9777-DD27DA8376B7}"/>
              </a:ext>
            </a:extLst>
          </p:cNvPr>
          <p:cNvSpPr/>
          <p:nvPr/>
        </p:nvSpPr>
        <p:spPr>
          <a:xfrm>
            <a:off x="1748836" y="1983975"/>
            <a:ext cx="558536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Intrinsic Value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Residual Income Model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象 4">
                <a:hlinkClick r:id="" action="ppaction://ole?verb=0"/>
              </p:cNvPr>
              <p:cNvSpPr txBox="1"/>
              <p:nvPr/>
            </p:nvSpPr>
            <p:spPr>
              <a:xfrm>
                <a:off x="744217" y="1624814"/>
                <a:ext cx="12918417" cy="3263952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𝑎𝑟𝑛𝑖𝑛𝑔𝑠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𝑎𝑟𝑛𝑖𝑛𝑔𝑠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𝑎𝑟𝑛𝑖𝑛𝑔𝑠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altLang="zh-CN">
                          <a:effectLst/>
                        </a:rPr>
                        <m:t>			    </m:t>
                      </m:r>
                    </m:oMath>
                  </m:oMathPara>
                </a14:m>
                <a:endParaRPr lang="zh-CN" altLang="zh-CN" dirty="0">
                  <a:effectLst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𝑎𝑟𝑛𝑖𝑛𝑔𝑠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Earnings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τ</m:t>
                          </m:r>
                        </m:sub>
                      </m:sSub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0+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1×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Asset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2×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Dividend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3×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DD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4×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Earnings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5×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NegE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6×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Accrual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τ</m:t>
                          </m:r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altLang="zh-CN" i="1" dirty="0"/>
              </a:p>
              <a:p>
                <a:pPr>
                  <a:lnSpc>
                    <a:spcPct val="150000"/>
                  </a:lnSpc>
                </a:pPr>
                <a:endParaRPr lang="zh-CN" altLang="en-US" sz="1600" dirty="0"/>
              </a:p>
            </p:txBody>
          </p:sp>
        </mc:Choice>
        <mc:Fallback xmlns="">
          <p:sp>
            <p:nvSpPr>
              <p:cNvPr id="5" name="对象 4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17" y="1624814"/>
                <a:ext cx="12918417" cy="32639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1119505" y="311785"/>
            <a:ext cx="3422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Factor Definition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BBA5D27-5891-4566-9FAC-DD4E4A295F1B}"/>
              </a:ext>
            </a:extLst>
          </p:cNvPr>
          <p:cNvSpPr/>
          <p:nvPr/>
        </p:nvSpPr>
        <p:spPr>
          <a:xfrm>
            <a:off x="-221992" y="3750193"/>
            <a:ext cx="558536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C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(price to 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value index):</a:t>
            </a:r>
          </a:p>
          <a:p>
            <a:pPr algn="ctr"/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900CE35-DB32-4CBF-A244-2F2BDA9385FF}"/>
                  </a:ext>
                </a:extLst>
              </p:cNvPr>
              <p:cNvSpPr/>
              <p:nvPr/>
            </p:nvSpPr>
            <p:spPr>
              <a:xfrm>
                <a:off x="4879799" y="4108945"/>
                <a:ext cx="1593385" cy="482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𝑝𝑡𝑣</m:t>
                              </m:r>
                            </m:e>
                          </m:eqAr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900CE35-DB32-4CBF-A244-2F2BDA938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799" y="4108945"/>
                <a:ext cx="1593385" cy="482824"/>
              </a:xfrm>
              <a:prstGeom prst="rect">
                <a:avLst/>
              </a:prstGeom>
              <a:blipFill>
                <a:blip r:embed="rId3"/>
                <a:stretch>
                  <a:fillRect t="-81013" r="-21374" b="-1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80160"/>
            <a:ext cx="12192000" cy="42976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5092" y="1698806"/>
            <a:ext cx="11263086" cy="346165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rgbClr val="303234">
                <a:alpha val="10000"/>
              </a:srgbClr>
            </a:solidFill>
          </a:ln>
          <a:effectLst>
            <a:outerShdw blurRad="127000" sx="101000" sy="101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 rot="5400000">
            <a:off x="1883295" y="2602130"/>
            <a:ext cx="1918338" cy="1653740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75009" y="2831686"/>
            <a:ext cx="173491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7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84838" y="1886629"/>
            <a:ext cx="2115252" cy="3084742"/>
            <a:chOff x="1575832" y="2013792"/>
            <a:chExt cx="2115252" cy="3084742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3310742" y="2013792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3310742" y="2447406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1575832" y="4648591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766003" y="4439948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3980815" y="2910840"/>
            <a:ext cx="77476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 factor works 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f1b8499-ece2-4bcc-9a88-daf49ba0d8d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2bf7e63-93e0-4ebc-a352-f299f0a30b2b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954e5f5-57e0-4e70-8129-1a194e889c88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5b50e99-c06e-432f-8f53-4b5b472e646d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5eaca8b-7b74-40b7-be19-8f1c81fa36ad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359533020"/>
  <p:tag name="KSO_WM_UNIT_PLACING_PICTURE_USER_VIEWPORT" val="{&quot;height&quot;:4260,&quot;width&quot;:8289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5eaca8b-7b74-40b7-be19-8f1c81fa36ad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5eaca8b-7b74-40b7-be19-8f1c81fa36ad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1237</Words>
  <Application>Microsoft Office PowerPoint</Application>
  <PresentationFormat>宽屏</PresentationFormat>
  <Paragraphs>275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等线</vt:lpstr>
      <vt:lpstr>等线 Light</vt:lpstr>
      <vt:lpstr>方正兰亭超细黑简体</vt:lpstr>
      <vt:lpstr>微软雅黑</vt:lpstr>
      <vt:lpstr>微软雅黑 Light</vt:lpstr>
      <vt:lpstr>Arial</vt:lpstr>
      <vt:lpstr>Cambria Math</vt:lpstr>
      <vt:lpstr>Rockwell</vt:lpstr>
      <vt:lpstr>Segoe UI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ChenYu</dc:creator>
  <cp:lastModifiedBy> </cp:lastModifiedBy>
  <cp:revision>109</cp:revision>
  <dcterms:created xsi:type="dcterms:W3CDTF">2017-12-09T00:52:00Z</dcterms:created>
  <dcterms:modified xsi:type="dcterms:W3CDTF">2020-04-02T12:50:47Z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